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63" r:id="rId6"/>
    <p:sldId id="261" r:id="rId7"/>
    <p:sldId id="312" r:id="rId8"/>
    <p:sldId id="270" r:id="rId9"/>
    <p:sldId id="271" r:id="rId10"/>
    <p:sldId id="272" r:id="rId11"/>
    <p:sldId id="273" r:id="rId12"/>
    <p:sldId id="258" r:id="rId13"/>
    <p:sldId id="283" r:id="rId14"/>
    <p:sldId id="280" r:id="rId15"/>
    <p:sldId id="281" r:id="rId16"/>
    <p:sldId id="282" r:id="rId17"/>
    <p:sldId id="265" r:id="rId18"/>
    <p:sldId id="298" r:id="rId19"/>
    <p:sldId id="300" r:id="rId20"/>
    <p:sldId id="301" r:id="rId21"/>
    <p:sldId id="302" r:id="rId22"/>
    <p:sldId id="303" r:id="rId23"/>
    <p:sldId id="304" r:id="rId24"/>
    <p:sldId id="299" r:id="rId25"/>
    <p:sldId id="306" r:id="rId26"/>
    <p:sldId id="307" r:id="rId27"/>
    <p:sldId id="308" r:id="rId28"/>
    <p:sldId id="309" r:id="rId29"/>
    <p:sldId id="310" r:id="rId30"/>
    <p:sldId id="311" r:id="rId31"/>
    <p:sldId id="305" r:id="rId32"/>
    <p:sldId id="276" r:id="rId33"/>
    <p:sldId id="313" r:id="rId34"/>
    <p:sldId id="277" r:id="rId35"/>
    <p:sldId id="288" r:id="rId36"/>
    <p:sldId id="289" r:id="rId37"/>
    <p:sldId id="290" r:id="rId38"/>
    <p:sldId id="291" r:id="rId39"/>
    <p:sldId id="292" r:id="rId40"/>
    <p:sldId id="293" r:id="rId41"/>
    <p:sldId id="295" r:id="rId42"/>
    <p:sldId id="294" r:id="rId43"/>
    <p:sldId id="296" r:id="rId44"/>
    <p:sldId id="297" r:id="rId45"/>
    <p:sldId id="267"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6/26/2019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6/26/2019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6/26/2019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6/26/2019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Rectangle 6"/>
          <p:cNvSpPr>
            <a:spLocks noChangeAspect="1"/>
          </p:cNvSpPr>
          <p:nvPr/>
        </p:nvSpPr>
        <p:spPr>
          <a:xfrm>
            <a:off x="440683" y="606554"/>
            <a:ext cx="11300036" cy="571038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dirty="0"/>
          </a:p>
        </p:txBody>
      </p:sp>
      <p:sp>
        <p:nvSpPr>
          <p:cNvPr id="8" name="Title 1"/>
          <p:cNvSpPr>
            <a:spLocks noGrp="1"/>
          </p:cNvSpPr>
          <p:nvPr>
            <p:ph type="title"/>
          </p:nvPr>
        </p:nvSpPr>
        <p:spPr>
          <a:xfrm>
            <a:off x="575894" y="729657"/>
            <a:ext cx="11029616" cy="5416165"/>
          </a:xfrm>
        </p:spPr>
        <p:txBody>
          <a:bodyPr anchor="ctr"/>
          <a:lstStyle>
            <a:lvl1pPr algn="ctr">
              <a:defRPr/>
            </a:lvl1pPr>
          </a:lstStyle>
          <a:p>
            <a:r>
              <a:rPr lang="en-US" dirty="0"/>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6/26/2019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6/26/2019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34E48-D6CB-4607-903E-B9829058F715}"/>
              </a:ext>
            </a:extLst>
          </p:cNvPr>
          <p:cNvSpPr>
            <a:spLocks noGrp="1"/>
          </p:cNvSpPr>
          <p:nvPr>
            <p:ph type="ctrTitle"/>
          </p:nvPr>
        </p:nvSpPr>
        <p:spPr/>
        <p:txBody>
          <a:bodyPr/>
          <a:lstStyle/>
          <a:p>
            <a:r>
              <a:rPr lang="en-GB" dirty="0"/>
              <a:t>CODEMETRIC TECHNOLOGY</a:t>
            </a:r>
          </a:p>
        </p:txBody>
      </p:sp>
      <p:sp>
        <p:nvSpPr>
          <p:cNvPr id="3" name="Subtitle 2">
            <a:extLst>
              <a:ext uri="{FF2B5EF4-FFF2-40B4-BE49-F238E27FC236}">
                <a16:creationId xmlns:a16="http://schemas.microsoft.com/office/drawing/2014/main" id="{884CEE81-26A8-4F88-8725-F42D69BEC415}"/>
              </a:ext>
            </a:extLst>
          </p:cNvPr>
          <p:cNvSpPr>
            <a:spLocks noGrp="1"/>
          </p:cNvSpPr>
          <p:nvPr>
            <p:ph type="subTitle" idx="1"/>
          </p:nvPr>
        </p:nvSpPr>
        <p:spPr/>
        <p:txBody>
          <a:bodyPr/>
          <a:lstStyle/>
          <a:p>
            <a:r>
              <a:rPr lang="en-GB"/>
              <a:t>TESTING OF THE BURGER QUEEN APPLICATION</a:t>
            </a:r>
            <a:endParaRPr lang="en-GB" dirty="0"/>
          </a:p>
        </p:txBody>
      </p:sp>
      <p:pic>
        <p:nvPicPr>
          <p:cNvPr id="5" name="Picture 4">
            <a:extLst>
              <a:ext uri="{FF2B5EF4-FFF2-40B4-BE49-F238E27FC236}">
                <a16:creationId xmlns:a16="http://schemas.microsoft.com/office/drawing/2014/main" id="{BB8BEA49-217E-45F7-A1EC-99AB5ABFA40E}"/>
              </a:ext>
            </a:extLst>
          </p:cNvPr>
          <p:cNvPicPr>
            <a:picLocks noChangeAspect="1"/>
          </p:cNvPicPr>
          <p:nvPr/>
        </p:nvPicPr>
        <p:blipFill rotWithShape="1">
          <a:blip r:embed="rId2"/>
          <a:srcRect t="9989" b="11843"/>
          <a:stretch/>
        </p:blipFill>
        <p:spPr>
          <a:xfrm>
            <a:off x="9174440" y="1304517"/>
            <a:ext cx="2400300" cy="1705014"/>
          </a:xfrm>
          <a:prstGeom prst="rect">
            <a:avLst/>
          </a:prstGeom>
        </p:spPr>
      </p:pic>
      <p:sp>
        <p:nvSpPr>
          <p:cNvPr id="6" name="TextBox 5">
            <a:extLst>
              <a:ext uri="{FF2B5EF4-FFF2-40B4-BE49-F238E27FC236}">
                <a16:creationId xmlns:a16="http://schemas.microsoft.com/office/drawing/2014/main" id="{41F4EAA2-6D74-4865-9878-7AA25E41C0B3}"/>
              </a:ext>
            </a:extLst>
          </p:cNvPr>
          <p:cNvSpPr txBox="1"/>
          <p:nvPr/>
        </p:nvSpPr>
        <p:spPr>
          <a:xfrm>
            <a:off x="581191" y="3357978"/>
            <a:ext cx="10777492" cy="2893100"/>
          </a:xfrm>
          <a:prstGeom prst="rect">
            <a:avLst/>
          </a:prstGeom>
          <a:noFill/>
        </p:spPr>
        <p:txBody>
          <a:bodyPr wrap="square" numCol="1" rtlCol="0">
            <a:spAutoFit/>
          </a:bodyPr>
          <a:lstStyle/>
          <a:p>
            <a:r>
              <a:rPr lang="en-GB" sz="1600" dirty="0">
                <a:solidFill>
                  <a:schemeClr val="bg1"/>
                </a:solidFill>
                <a:effectLst>
                  <a:outerShdw blurRad="38100" dist="38100" dir="2700000" algn="tl">
                    <a:srgbClr val="000000">
                      <a:alpha val="43137"/>
                    </a:srgbClr>
                  </a:outerShdw>
                </a:effectLst>
              </a:rPr>
              <a:t>ALLEN, SCOTT NICHOLAS</a:t>
            </a:r>
          </a:p>
          <a:p>
            <a:r>
              <a:rPr lang="en-GB" sz="1600" dirty="0">
                <a:solidFill>
                  <a:schemeClr val="bg1"/>
                </a:solidFill>
                <a:effectLst>
                  <a:outerShdw blurRad="38100" dist="38100" dir="2700000" algn="tl">
                    <a:srgbClr val="000000">
                      <a:alpha val="43137"/>
                    </a:srgbClr>
                  </a:outerShdw>
                </a:effectLst>
              </a:rPr>
              <a:t>180923 / 620099245</a:t>
            </a:r>
          </a:p>
          <a:p>
            <a:endParaRPr lang="en-GB" sz="1600" dirty="0">
              <a:solidFill>
                <a:schemeClr val="bg1"/>
              </a:solidFill>
              <a:effectLst>
                <a:outerShdw blurRad="38100" dist="38100" dir="2700000" algn="tl">
                  <a:srgbClr val="000000">
                    <a:alpha val="43137"/>
                  </a:srgbClr>
                </a:outerShdw>
              </a:effectLst>
            </a:endParaRPr>
          </a:p>
          <a:p>
            <a:r>
              <a:rPr lang="en-GB" sz="1600" dirty="0">
                <a:solidFill>
                  <a:schemeClr val="bg1"/>
                </a:solidFill>
                <a:effectLst>
                  <a:outerShdw blurRad="38100" dist="38100" dir="2700000" algn="tl">
                    <a:srgbClr val="000000">
                      <a:alpha val="43137"/>
                    </a:srgbClr>
                  </a:outerShdw>
                </a:effectLst>
              </a:rPr>
              <a:t>CLARKE, KHADEJA RENEE</a:t>
            </a:r>
          </a:p>
          <a:p>
            <a:r>
              <a:rPr lang="en-GB" sz="1600" dirty="0">
                <a:solidFill>
                  <a:schemeClr val="bg1"/>
                </a:solidFill>
                <a:effectLst>
                  <a:outerShdw blurRad="38100" dist="38100" dir="2700000" algn="tl">
                    <a:srgbClr val="000000">
                      <a:alpha val="43137"/>
                    </a:srgbClr>
                  </a:outerShdw>
                </a:effectLst>
              </a:rPr>
              <a:t>180908 / 620098443</a:t>
            </a:r>
          </a:p>
          <a:p>
            <a:endParaRPr lang="en-GB" sz="1600" dirty="0">
              <a:solidFill>
                <a:schemeClr val="bg1"/>
              </a:solidFill>
              <a:effectLst>
                <a:outerShdw blurRad="38100" dist="38100" dir="2700000" algn="tl">
                  <a:srgbClr val="000000">
                    <a:alpha val="43137"/>
                  </a:srgbClr>
                </a:outerShdw>
              </a:effectLst>
            </a:endParaRPr>
          </a:p>
          <a:p>
            <a:r>
              <a:rPr lang="en-GB" sz="1600" dirty="0">
                <a:solidFill>
                  <a:schemeClr val="bg1"/>
                </a:solidFill>
                <a:effectLst>
                  <a:outerShdw blurRad="38100" dist="38100" dir="2700000" algn="tl">
                    <a:srgbClr val="000000">
                      <a:alpha val="43137"/>
                    </a:srgbClr>
                  </a:outerShdw>
                </a:effectLst>
              </a:rPr>
              <a:t>FRANCIS, NIGEL FITZGERALD</a:t>
            </a:r>
          </a:p>
          <a:p>
            <a:r>
              <a:rPr lang="en-GB" sz="1600" dirty="0">
                <a:solidFill>
                  <a:schemeClr val="bg1"/>
                </a:solidFill>
                <a:effectLst>
                  <a:outerShdw blurRad="38100" dist="38100" dir="2700000" algn="tl">
                    <a:srgbClr val="000000">
                      <a:alpha val="43137"/>
                    </a:srgbClr>
                  </a:outerShdw>
                </a:effectLst>
              </a:rPr>
              <a:t>180925 / 415001546</a:t>
            </a:r>
          </a:p>
          <a:p>
            <a:endParaRPr lang="en-GB" sz="1600" dirty="0">
              <a:solidFill>
                <a:schemeClr val="bg1"/>
              </a:solidFill>
              <a:effectLst>
                <a:outerShdw blurRad="38100" dist="38100" dir="2700000" algn="tl">
                  <a:srgbClr val="000000">
                    <a:alpha val="43137"/>
                  </a:srgbClr>
                </a:outerShdw>
              </a:effectLst>
            </a:endParaRPr>
          </a:p>
          <a:p>
            <a:r>
              <a:rPr lang="en-GB" sz="1600" dirty="0">
                <a:solidFill>
                  <a:schemeClr val="bg1"/>
                </a:solidFill>
                <a:effectLst>
                  <a:outerShdw blurRad="38100" dist="38100" dir="2700000" algn="tl">
                    <a:srgbClr val="000000">
                      <a:alpha val="43137"/>
                    </a:srgbClr>
                  </a:outerShdw>
                </a:effectLst>
              </a:rPr>
              <a:t>NEILL, MISCHKA ZOILA</a:t>
            </a:r>
          </a:p>
          <a:p>
            <a:r>
              <a:rPr lang="en-GB" sz="1600" dirty="0">
                <a:solidFill>
                  <a:schemeClr val="bg1"/>
                </a:solidFill>
                <a:effectLst>
                  <a:outerShdw blurRad="38100" dist="38100" dir="2700000" algn="tl">
                    <a:srgbClr val="000000">
                      <a:alpha val="43137"/>
                    </a:srgbClr>
                  </a:outerShdw>
                </a:effectLst>
              </a:rPr>
              <a:t>180913 / 620100135</a:t>
            </a:r>
          </a:p>
        </p:txBody>
      </p:sp>
    </p:spTree>
    <p:extLst>
      <p:ext uri="{BB962C8B-B14F-4D97-AF65-F5344CB8AC3E}">
        <p14:creationId xmlns:p14="http://schemas.microsoft.com/office/powerpoint/2010/main" val="4007910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4711F-4F54-4C81-907C-4CCCAEEF4C0C}"/>
              </a:ext>
            </a:extLst>
          </p:cNvPr>
          <p:cNvSpPr>
            <a:spLocks noGrp="1"/>
          </p:cNvSpPr>
          <p:nvPr>
            <p:ph type="title"/>
          </p:nvPr>
        </p:nvSpPr>
        <p:spPr/>
        <p:txBody>
          <a:bodyPr/>
          <a:lstStyle/>
          <a:p>
            <a:r>
              <a:rPr lang="en-GB" dirty="0"/>
              <a:t>MANUAL TESTING</a:t>
            </a:r>
          </a:p>
        </p:txBody>
      </p:sp>
      <p:pic>
        <p:nvPicPr>
          <p:cNvPr id="4" name="Picture 3">
            <a:extLst>
              <a:ext uri="{FF2B5EF4-FFF2-40B4-BE49-F238E27FC236}">
                <a16:creationId xmlns:a16="http://schemas.microsoft.com/office/drawing/2014/main" id="{63AECA64-9F52-4969-AA39-19AB5D5A9892}"/>
              </a:ext>
            </a:extLst>
          </p:cNvPr>
          <p:cNvPicPr>
            <a:picLocks noChangeAspect="1"/>
          </p:cNvPicPr>
          <p:nvPr/>
        </p:nvPicPr>
        <p:blipFill>
          <a:blip r:embed="rId2"/>
          <a:stretch>
            <a:fillRect/>
          </a:stretch>
        </p:blipFill>
        <p:spPr>
          <a:xfrm>
            <a:off x="743085" y="2059618"/>
            <a:ext cx="2554270" cy="4540925"/>
          </a:xfrm>
          <a:prstGeom prst="rect">
            <a:avLst/>
          </a:prstGeom>
        </p:spPr>
      </p:pic>
      <p:pic>
        <p:nvPicPr>
          <p:cNvPr id="6" name="Picture 5">
            <a:extLst>
              <a:ext uri="{FF2B5EF4-FFF2-40B4-BE49-F238E27FC236}">
                <a16:creationId xmlns:a16="http://schemas.microsoft.com/office/drawing/2014/main" id="{91046B62-7B43-4809-A07D-CCB4850D366B}"/>
              </a:ext>
            </a:extLst>
          </p:cNvPr>
          <p:cNvPicPr>
            <a:picLocks noChangeAspect="1"/>
          </p:cNvPicPr>
          <p:nvPr/>
        </p:nvPicPr>
        <p:blipFill>
          <a:blip r:embed="rId3"/>
          <a:stretch>
            <a:fillRect/>
          </a:stretch>
        </p:blipFill>
        <p:spPr>
          <a:xfrm>
            <a:off x="8830641" y="2059614"/>
            <a:ext cx="2554272" cy="4540929"/>
          </a:xfrm>
          <a:prstGeom prst="rect">
            <a:avLst/>
          </a:prstGeom>
        </p:spPr>
      </p:pic>
      <p:cxnSp>
        <p:nvCxnSpPr>
          <p:cNvPr id="10" name="Straight Arrow Connector 9">
            <a:extLst>
              <a:ext uri="{FF2B5EF4-FFF2-40B4-BE49-F238E27FC236}">
                <a16:creationId xmlns:a16="http://schemas.microsoft.com/office/drawing/2014/main" id="{653AA770-1B43-4C96-92FB-09D75290ACE1}"/>
              </a:ext>
            </a:extLst>
          </p:cNvPr>
          <p:cNvCxnSpPr>
            <a:cxnSpLocks/>
            <a:stCxn id="13" idx="1"/>
          </p:cNvCxnSpPr>
          <p:nvPr/>
        </p:nvCxnSpPr>
        <p:spPr>
          <a:xfrm flipH="1">
            <a:off x="3098307" y="4497436"/>
            <a:ext cx="1720557" cy="110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23C9425-DD05-486E-8B25-490952D5A817}"/>
              </a:ext>
            </a:extLst>
          </p:cNvPr>
          <p:cNvCxnSpPr>
            <a:cxnSpLocks/>
            <a:stCxn id="13" idx="3"/>
          </p:cNvCxnSpPr>
          <p:nvPr/>
        </p:nvCxnSpPr>
        <p:spPr>
          <a:xfrm>
            <a:off x="7373135" y="4497436"/>
            <a:ext cx="1637700" cy="42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978533-18AC-4BA1-8F4C-B859D98755CB}"/>
              </a:ext>
            </a:extLst>
          </p:cNvPr>
          <p:cNvSpPr txBox="1"/>
          <p:nvPr/>
        </p:nvSpPr>
        <p:spPr>
          <a:xfrm>
            <a:off x="4818864" y="4174270"/>
            <a:ext cx="2554271" cy="646331"/>
          </a:xfrm>
          <a:prstGeom prst="rect">
            <a:avLst/>
          </a:prstGeom>
          <a:noFill/>
        </p:spPr>
        <p:txBody>
          <a:bodyPr wrap="square" rtlCol="0">
            <a:spAutoFit/>
          </a:bodyPr>
          <a:lstStyle/>
          <a:p>
            <a:pPr algn="ctr"/>
            <a:r>
              <a:rPr lang="en-GB" dirty="0"/>
              <a:t>The message the Toast displays isn’t appropriate</a:t>
            </a:r>
          </a:p>
        </p:txBody>
      </p:sp>
      <p:cxnSp>
        <p:nvCxnSpPr>
          <p:cNvPr id="9" name="Straight Arrow Connector 8">
            <a:extLst>
              <a:ext uri="{FF2B5EF4-FFF2-40B4-BE49-F238E27FC236}">
                <a16:creationId xmlns:a16="http://schemas.microsoft.com/office/drawing/2014/main" id="{3A36E27C-4C8E-477D-8DB1-7ADE03E53F7B}"/>
              </a:ext>
            </a:extLst>
          </p:cNvPr>
          <p:cNvCxnSpPr>
            <a:cxnSpLocks/>
            <a:stCxn id="13" idx="1"/>
          </p:cNvCxnSpPr>
          <p:nvPr/>
        </p:nvCxnSpPr>
        <p:spPr>
          <a:xfrm flipH="1">
            <a:off x="2379218" y="4497436"/>
            <a:ext cx="2439646" cy="1432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B680833-130C-4C5C-BA1E-E23F1AAA04A1}"/>
              </a:ext>
            </a:extLst>
          </p:cNvPr>
          <p:cNvCxnSpPr>
            <a:stCxn id="13" idx="3"/>
          </p:cNvCxnSpPr>
          <p:nvPr/>
        </p:nvCxnSpPr>
        <p:spPr>
          <a:xfrm>
            <a:off x="7373135" y="4497436"/>
            <a:ext cx="2170360" cy="1432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218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4711F-4F54-4C81-907C-4CCCAEEF4C0C}"/>
              </a:ext>
            </a:extLst>
          </p:cNvPr>
          <p:cNvSpPr>
            <a:spLocks noGrp="1"/>
          </p:cNvSpPr>
          <p:nvPr>
            <p:ph type="title"/>
          </p:nvPr>
        </p:nvSpPr>
        <p:spPr/>
        <p:txBody>
          <a:bodyPr/>
          <a:lstStyle/>
          <a:p>
            <a:r>
              <a:rPr lang="en-GB" dirty="0"/>
              <a:t>MANUAL TESTING</a:t>
            </a:r>
          </a:p>
        </p:txBody>
      </p:sp>
      <p:pic>
        <p:nvPicPr>
          <p:cNvPr id="4" name="Picture 3">
            <a:extLst>
              <a:ext uri="{FF2B5EF4-FFF2-40B4-BE49-F238E27FC236}">
                <a16:creationId xmlns:a16="http://schemas.microsoft.com/office/drawing/2014/main" id="{63AECA64-9F52-4969-AA39-19AB5D5A9892}"/>
              </a:ext>
            </a:extLst>
          </p:cNvPr>
          <p:cNvPicPr>
            <a:picLocks noChangeAspect="1"/>
          </p:cNvPicPr>
          <p:nvPr/>
        </p:nvPicPr>
        <p:blipFill>
          <a:blip r:embed="rId2"/>
          <a:stretch>
            <a:fillRect/>
          </a:stretch>
        </p:blipFill>
        <p:spPr>
          <a:xfrm>
            <a:off x="743085" y="2059618"/>
            <a:ext cx="2554270" cy="4540924"/>
          </a:xfrm>
          <a:prstGeom prst="rect">
            <a:avLst/>
          </a:prstGeom>
        </p:spPr>
      </p:pic>
      <p:pic>
        <p:nvPicPr>
          <p:cNvPr id="6" name="Picture 5">
            <a:extLst>
              <a:ext uri="{FF2B5EF4-FFF2-40B4-BE49-F238E27FC236}">
                <a16:creationId xmlns:a16="http://schemas.microsoft.com/office/drawing/2014/main" id="{91046B62-7B43-4809-A07D-CCB4850D366B}"/>
              </a:ext>
            </a:extLst>
          </p:cNvPr>
          <p:cNvPicPr>
            <a:picLocks noChangeAspect="1"/>
          </p:cNvPicPr>
          <p:nvPr/>
        </p:nvPicPr>
        <p:blipFill>
          <a:blip r:embed="rId3"/>
          <a:stretch>
            <a:fillRect/>
          </a:stretch>
        </p:blipFill>
        <p:spPr>
          <a:xfrm>
            <a:off x="8746214" y="2059618"/>
            <a:ext cx="2723128" cy="4540924"/>
          </a:xfrm>
          <a:prstGeom prst="rect">
            <a:avLst/>
          </a:prstGeom>
        </p:spPr>
      </p:pic>
      <p:cxnSp>
        <p:nvCxnSpPr>
          <p:cNvPr id="10" name="Straight Arrow Connector 9">
            <a:extLst>
              <a:ext uri="{FF2B5EF4-FFF2-40B4-BE49-F238E27FC236}">
                <a16:creationId xmlns:a16="http://schemas.microsoft.com/office/drawing/2014/main" id="{653AA770-1B43-4C96-92FB-09D75290ACE1}"/>
              </a:ext>
            </a:extLst>
          </p:cNvPr>
          <p:cNvCxnSpPr>
            <a:cxnSpLocks/>
            <a:stCxn id="13" idx="1"/>
          </p:cNvCxnSpPr>
          <p:nvPr/>
        </p:nvCxnSpPr>
        <p:spPr>
          <a:xfrm flipH="1" flipV="1">
            <a:off x="3098308" y="4607511"/>
            <a:ext cx="1720556" cy="28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978533-18AC-4BA1-8F4C-B859D98755CB}"/>
              </a:ext>
            </a:extLst>
          </p:cNvPr>
          <p:cNvSpPr txBox="1"/>
          <p:nvPr/>
        </p:nvSpPr>
        <p:spPr>
          <a:xfrm>
            <a:off x="4818864" y="4174270"/>
            <a:ext cx="2554271" cy="923330"/>
          </a:xfrm>
          <a:prstGeom prst="rect">
            <a:avLst/>
          </a:prstGeom>
          <a:noFill/>
        </p:spPr>
        <p:txBody>
          <a:bodyPr wrap="square" rtlCol="0">
            <a:spAutoFit/>
          </a:bodyPr>
          <a:lstStyle/>
          <a:p>
            <a:pPr algn="ctr"/>
            <a:r>
              <a:rPr lang="en-GB" dirty="0"/>
              <a:t>Though the Toast says the item is being deleted, it actually doesn’t delete</a:t>
            </a:r>
          </a:p>
        </p:txBody>
      </p:sp>
      <p:cxnSp>
        <p:nvCxnSpPr>
          <p:cNvPr id="9" name="Straight Arrow Connector 8">
            <a:extLst>
              <a:ext uri="{FF2B5EF4-FFF2-40B4-BE49-F238E27FC236}">
                <a16:creationId xmlns:a16="http://schemas.microsoft.com/office/drawing/2014/main" id="{3A36E27C-4C8E-477D-8DB1-7ADE03E53F7B}"/>
              </a:ext>
            </a:extLst>
          </p:cNvPr>
          <p:cNvCxnSpPr>
            <a:cxnSpLocks/>
            <a:stCxn id="13" idx="1"/>
          </p:cNvCxnSpPr>
          <p:nvPr/>
        </p:nvCxnSpPr>
        <p:spPr>
          <a:xfrm flipH="1">
            <a:off x="2485748" y="4635935"/>
            <a:ext cx="2333116" cy="1223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B680833-130C-4C5C-BA1E-E23F1AAA04A1}"/>
              </a:ext>
            </a:extLst>
          </p:cNvPr>
          <p:cNvCxnSpPr>
            <a:cxnSpLocks/>
            <a:stCxn id="13" idx="3"/>
          </p:cNvCxnSpPr>
          <p:nvPr/>
        </p:nvCxnSpPr>
        <p:spPr>
          <a:xfrm>
            <a:off x="7373135" y="4635935"/>
            <a:ext cx="2333117" cy="1365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40899864-66E1-4B6F-9357-A7765A09ACB8}"/>
              </a:ext>
            </a:extLst>
          </p:cNvPr>
          <p:cNvCxnSpPr>
            <a:cxnSpLocks/>
          </p:cNvCxnSpPr>
          <p:nvPr/>
        </p:nvCxnSpPr>
        <p:spPr>
          <a:xfrm flipV="1">
            <a:off x="7488545" y="3286503"/>
            <a:ext cx="3706196" cy="1349432"/>
          </a:xfrm>
          <a:prstGeom prst="bentConnector3">
            <a:avLst>
              <a:gd name="adj1" fmla="val 10557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273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A3BAF-5780-42B4-8B45-692698D93831}"/>
              </a:ext>
            </a:extLst>
          </p:cNvPr>
          <p:cNvSpPr>
            <a:spLocks noGrp="1"/>
          </p:cNvSpPr>
          <p:nvPr>
            <p:ph type="title"/>
          </p:nvPr>
        </p:nvSpPr>
        <p:spPr/>
        <p:txBody>
          <a:bodyPr/>
          <a:lstStyle/>
          <a:p>
            <a:r>
              <a:rPr lang="en-GB" dirty="0"/>
              <a:t>VALIDATION OF TESTING FRAMEWORKS used for automated testing</a:t>
            </a:r>
          </a:p>
        </p:txBody>
      </p:sp>
      <p:sp>
        <p:nvSpPr>
          <p:cNvPr id="3" name="Vertical Text Placeholder 2">
            <a:extLst>
              <a:ext uri="{FF2B5EF4-FFF2-40B4-BE49-F238E27FC236}">
                <a16:creationId xmlns:a16="http://schemas.microsoft.com/office/drawing/2014/main" id="{C8985F90-5F89-4E9D-99B0-26FEB01B93AA}"/>
              </a:ext>
            </a:extLst>
          </p:cNvPr>
          <p:cNvSpPr>
            <a:spLocks noGrp="1"/>
          </p:cNvSpPr>
          <p:nvPr>
            <p:ph type="body" orient="vert" idx="1"/>
          </p:nvPr>
        </p:nvSpPr>
        <p:spPr/>
        <p:txBody>
          <a:bodyPr vert="horz"/>
          <a:lstStyle/>
          <a:p>
            <a:r>
              <a:rPr lang="en-GB" dirty="0"/>
              <a:t>CUCUMBER:</a:t>
            </a:r>
          </a:p>
          <a:p>
            <a:pPr lvl="1"/>
            <a:r>
              <a:rPr lang="en-GB" dirty="0"/>
              <a:t>Is simple enough for non-technical persons because it uses Gherkin</a:t>
            </a:r>
          </a:p>
          <a:p>
            <a:pPr lvl="1"/>
            <a:r>
              <a:rPr lang="en-GB" dirty="0"/>
              <a:t>Supports several languages </a:t>
            </a:r>
          </a:p>
          <a:p>
            <a:pPr lvl="1"/>
            <a:r>
              <a:rPr lang="en-GB" dirty="0"/>
              <a:t>Is not dependent on any specific testing framework</a:t>
            </a:r>
          </a:p>
          <a:p>
            <a:pPr marL="324000" lvl="1" indent="0">
              <a:buNone/>
            </a:pPr>
            <a:endParaRPr lang="en-GB" dirty="0"/>
          </a:p>
          <a:p>
            <a:r>
              <a:rPr lang="en-GB" dirty="0"/>
              <a:t>ESPRESSO:</a:t>
            </a:r>
          </a:p>
          <a:p>
            <a:pPr lvl="1"/>
            <a:r>
              <a:rPr lang="en-GB" dirty="0"/>
              <a:t>Native Android testing framework</a:t>
            </a:r>
          </a:p>
          <a:p>
            <a:pPr lvl="1"/>
            <a:r>
              <a:rPr lang="en-GB" dirty="0"/>
              <a:t>Faster execution time than other testing frameworks (Examples: Calabash,  Appium)</a:t>
            </a:r>
          </a:p>
          <a:p>
            <a:pPr lvl="1"/>
            <a:r>
              <a:rPr lang="en-GB" dirty="0"/>
              <a:t>Allows for easy navigation between tests and source code</a:t>
            </a:r>
          </a:p>
        </p:txBody>
      </p:sp>
    </p:spTree>
    <p:extLst>
      <p:ext uri="{BB962C8B-B14F-4D97-AF65-F5344CB8AC3E}">
        <p14:creationId xmlns:p14="http://schemas.microsoft.com/office/powerpoint/2010/main" val="1623592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98B95-B8BF-46B6-840F-50A055E323D8}"/>
              </a:ext>
            </a:extLst>
          </p:cNvPr>
          <p:cNvSpPr>
            <a:spLocks noGrp="1"/>
          </p:cNvSpPr>
          <p:nvPr>
            <p:ph type="title"/>
          </p:nvPr>
        </p:nvSpPr>
        <p:spPr/>
        <p:txBody>
          <a:bodyPr/>
          <a:lstStyle/>
          <a:p>
            <a:r>
              <a:rPr lang="en-GB" dirty="0"/>
              <a:t>TESTING SUITE</a:t>
            </a:r>
          </a:p>
        </p:txBody>
      </p:sp>
      <p:pic>
        <p:nvPicPr>
          <p:cNvPr id="5" name="Content Placeholder 4">
            <a:extLst>
              <a:ext uri="{FF2B5EF4-FFF2-40B4-BE49-F238E27FC236}">
                <a16:creationId xmlns:a16="http://schemas.microsoft.com/office/drawing/2014/main" id="{BDBD4185-B8D9-49CD-9AEF-AE858856AAA2}"/>
              </a:ext>
            </a:extLst>
          </p:cNvPr>
          <p:cNvPicPr>
            <a:picLocks noGrp="1" noChangeAspect="1"/>
          </p:cNvPicPr>
          <p:nvPr>
            <p:ph idx="1"/>
          </p:nvPr>
        </p:nvPicPr>
        <p:blipFill>
          <a:blip r:embed="rId2"/>
          <a:stretch>
            <a:fillRect/>
          </a:stretch>
        </p:blipFill>
        <p:spPr>
          <a:xfrm>
            <a:off x="2879710" y="2225614"/>
            <a:ext cx="6432579" cy="4201820"/>
          </a:xfrm>
        </p:spPr>
      </p:pic>
    </p:spTree>
    <p:extLst>
      <p:ext uri="{BB962C8B-B14F-4D97-AF65-F5344CB8AC3E}">
        <p14:creationId xmlns:p14="http://schemas.microsoft.com/office/powerpoint/2010/main" val="2959227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98B95-B8BF-46B6-840F-50A055E323D8}"/>
              </a:ext>
            </a:extLst>
          </p:cNvPr>
          <p:cNvSpPr>
            <a:spLocks noGrp="1"/>
          </p:cNvSpPr>
          <p:nvPr>
            <p:ph type="title"/>
          </p:nvPr>
        </p:nvSpPr>
        <p:spPr/>
        <p:txBody>
          <a:bodyPr/>
          <a:lstStyle/>
          <a:p>
            <a:r>
              <a:rPr lang="en-GB" dirty="0"/>
              <a:t>PROJECT MODULES</a:t>
            </a:r>
          </a:p>
        </p:txBody>
      </p:sp>
      <p:pic>
        <p:nvPicPr>
          <p:cNvPr id="5" name="Content Placeholder 4">
            <a:extLst>
              <a:ext uri="{FF2B5EF4-FFF2-40B4-BE49-F238E27FC236}">
                <a16:creationId xmlns:a16="http://schemas.microsoft.com/office/drawing/2014/main" id="{CE1E0D59-9C1F-4641-A604-71F9D8A70948}"/>
              </a:ext>
            </a:extLst>
          </p:cNvPr>
          <p:cNvPicPr>
            <a:picLocks noGrp="1" noChangeAspect="1"/>
          </p:cNvPicPr>
          <p:nvPr>
            <p:ph idx="1"/>
          </p:nvPr>
        </p:nvPicPr>
        <p:blipFill>
          <a:blip r:embed="rId2"/>
          <a:stretch>
            <a:fillRect/>
          </a:stretch>
        </p:blipFill>
        <p:spPr>
          <a:xfrm>
            <a:off x="1948475" y="2889461"/>
            <a:ext cx="8295049" cy="2818881"/>
          </a:xfrm>
        </p:spPr>
      </p:pic>
    </p:spTree>
    <p:extLst>
      <p:ext uri="{BB962C8B-B14F-4D97-AF65-F5344CB8AC3E}">
        <p14:creationId xmlns:p14="http://schemas.microsoft.com/office/powerpoint/2010/main" val="1015788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98B95-B8BF-46B6-840F-50A055E323D8}"/>
              </a:ext>
            </a:extLst>
          </p:cNvPr>
          <p:cNvSpPr>
            <a:spLocks noGrp="1"/>
          </p:cNvSpPr>
          <p:nvPr>
            <p:ph type="title"/>
          </p:nvPr>
        </p:nvSpPr>
        <p:spPr/>
        <p:txBody>
          <a:bodyPr/>
          <a:lstStyle/>
          <a:p>
            <a:r>
              <a:rPr lang="en-GB" dirty="0"/>
              <a:t>FEATURE FILES</a:t>
            </a:r>
          </a:p>
        </p:txBody>
      </p:sp>
      <p:pic>
        <p:nvPicPr>
          <p:cNvPr id="5" name="Content Placeholder 4">
            <a:extLst>
              <a:ext uri="{FF2B5EF4-FFF2-40B4-BE49-F238E27FC236}">
                <a16:creationId xmlns:a16="http://schemas.microsoft.com/office/drawing/2014/main" id="{F40A4EC8-E0B2-4EB6-8CB0-068328A79B22}"/>
              </a:ext>
            </a:extLst>
          </p:cNvPr>
          <p:cNvPicPr>
            <a:picLocks noGrp="1" noChangeAspect="1"/>
          </p:cNvPicPr>
          <p:nvPr>
            <p:ph idx="1"/>
          </p:nvPr>
        </p:nvPicPr>
        <p:blipFill>
          <a:blip r:embed="rId2"/>
          <a:stretch>
            <a:fillRect/>
          </a:stretch>
        </p:blipFill>
        <p:spPr>
          <a:xfrm>
            <a:off x="3361860" y="2465140"/>
            <a:ext cx="5468279" cy="3396962"/>
          </a:xfrm>
        </p:spPr>
      </p:pic>
    </p:spTree>
    <p:extLst>
      <p:ext uri="{BB962C8B-B14F-4D97-AF65-F5344CB8AC3E}">
        <p14:creationId xmlns:p14="http://schemas.microsoft.com/office/powerpoint/2010/main" val="1149994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98B95-B8BF-46B6-840F-50A055E323D8}"/>
              </a:ext>
            </a:extLst>
          </p:cNvPr>
          <p:cNvSpPr>
            <a:spLocks noGrp="1"/>
          </p:cNvSpPr>
          <p:nvPr>
            <p:ph type="title"/>
          </p:nvPr>
        </p:nvSpPr>
        <p:spPr/>
        <p:txBody>
          <a:bodyPr/>
          <a:lstStyle/>
          <a:p>
            <a:r>
              <a:rPr lang="en-GB" dirty="0"/>
              <a:t>TEST CASES</a:t>
            </a:r>
          </a:p>
        </p:txBody>
      </p:sp>
      <p:pic>
        <p:nvPicPr>
          <p:cNvPr id="5" name="Content Placeholder 4">
            <a:extLst>
              <a:ext uri="{FF2B5EF4-FFF2-40B4-BE49-F238E27FC236}">
                <a16:creationId xmlns:a16="http://schemas.microsoft.com/office/drawing/2014/main" id="{A5F8EA81-E012-453C-99D7-A963BDF2700E}"/>
              </a:ext>
            </a:extLst>
          </p:cNvPr>
          <p:cNvPicPr>
            <a:picLocks noGrp="1" noChangeAspect="1"/>
          </p:cNvPicPr>
          <p:nvPr>
            <p:ph idx="1"/>
          </p:nvPr>
        </p:nvPicPr>
        <p:blipFill>
          <a:blip r:embed="rId2"/>
          <a:stretch>
            <a:fillRect/>
          </a:stretch>
        </p:blipFill>
        <p:spPr>
          <a:xfrm>
            <a:off x="2906055" y="2734071"/>
            <a:ext cx="6379890" cy="3105798"/>
          </a:xfrm>
        </p:spPr>
      </p:pic>
    </p:spTree>
    <p:extLst>
      <p:ext uri="{BB962C8B-B14F-4D97-AF65-F5344CB8AC3E}">
        <p14:creationId xmlns:p14="http://schemas.microsoft.com/office/powerpoint/2010/main" val="409941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2C23-7206-4EFA-B8C8-B87F6627F72B}"/>
              </a:ext>
            </a:extLst>
          </p:cNvPr>
          <p:cNvSpPr>
            <a:spLocks noGrp="1"/>
          </p:cNvSpPr>
          <p:nvPr>
            <p:ph type="title"/>
          </p:nvPr>
        </p:nvSpPr>
        <p:spPr>
          <a:xfrm>
            <a:off x="575894" y="729657"/>
            <a:ext cx="11029616" cy="5431445"/>
          </a:xfrm>
        </p:spPr>
        <p:txBody>
          <a:bodyPr/>
          <a:lstStyle/>
          <a:p>
            <a:r>
              <a:rPr lang="en-GB" dirty="0"/>
              <a:t>Automated testing</a:t>
            </a:r>
          </a:p>
        </p:txBody>
      </p:sp>
    </p:spTree>
    <p:extLst>
      <p:ext uri="{BB962C8B-B14F-4D97-AF65-F5344CB8AC3E}">
        <p14:creationId xmlns:p14="http://schemas.microsoft.com/office/powerpoint/2010/main" val="3031076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E1AB-99E8-4CBF-9F4F-738EA859ED91}"/>
              </a:ext>
            </a:extLst>
          </p:cNvPr>
          <p:cNvSpPr>
            <a:spLocks noGrp="1"/>
          </p:cNvSpPr>
          <p:nvPr>
            <p:ph type="title"/>
          </p:nvPr>
        </p:nvSpPr>
        <p:spPr/>
        <p:txBody>
          <a:bodyPr/>
          <a:lstStyle/>
          <a:p>
            <a:r>
              <a:rPr lang="en-GB" dirty="0"/>
              <a:t>Automated testing (cont’d)</a:t>
            </a:r>
          </a:p>
        </p:txBody>
      </p:sp>
      <p:sp>
        <p:nvSpPr>
          <p:cNvPr id="3" name="Text Placeholder 2">
            <a:extLst>
              <a:ext uri="{FF2B5EF4-FFF2-40B4-BE49-F238E27FC236}">
                <a16:creationId xmlns:a16="http://schemas.microsoft.com/office/drawing/2014/main" id="{C87AC0EC-0042-4223-B9D3-651A6C420869}"/>
              </a:ext>
            </a:extLst>
          </p:cNvPr>
          <p:cNvSpPr>
            <a:spLocks noGrp="1"/>
          </p:cNvSpPr>
          <p:nvPr>
            <p:ph type="body" idx="1"/>
          </p:nvPr>
        </p:nvSpPr>
        <p:spPr/>
        <p:txBody>
          <a:bodyPr/>
          <a:lstStyle/>
          <a:p>
            <a:r>
              <a:rPr lang="en-GB" dirty="0"/>
              <a:t>AUTHENTICATION</a:t>
            </a:r>
          </a:p>
        </p:txBody>
      </p:sp>
    </p:spTree>
    <p:extLst>
      <p:ext uri="{BB962C8B-B14F-4D97-AF65-F5344CB8AC3E}">
        <p14:creationId xmlns:p14="http://schemas.microsoft.com/office/powerpoint/2010/main" val="2906290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2BEC-485A-435E-99C0-A2475E23ECBF}"/>
              </a:ext>
            </a:extLst>
          </p:cNvPr>
          <p:cNvSpPr>
            <a:spLocks noGrp="1"/>
          </p:cNvSpPr>
          <p:nvPr>
            <p:ph type="title"/>
          </p:nvPr>
        </p:nvSpPr>
        <p:spPr/>
        <p:txBody>
          <a:bodyPr/>
          <a:lstStyle/>
          <a:p>
            <a:r>
              <a:rPr lang="en-GB" dirty="0"/>
              <a:t>LOGOUT</a:t>
            </a:r>
          </a:p>
        </p:txBody>
      </p:sp>
      <p:pic>
        <p:nvPicPr>
          <p:cNvPr id="7" name="Picture Placeholder 6">
            <a:extLst>
              <a:ext uri="{FF2B5EF4-FFF2-40B4-BE49-F238E27FC236}">
                <a16:creationId xmlns:a16="http://schemas.microsoft.com/office/drawing/2014/main" id="{E91AC7A7-910E-41EC-90DD-B8CE1806CD6B}"/>
              </a:ext>
            </a:extLst>
          </p:cNvPr>
          <p:cNvPicPr>
            <a:picLocks noGrp="1" noChangeAspect="1"/>
          </p:cNvPicPr>
          <p:nvPr>
            <p:ph type="pic" idx="1"/>
          </p:nvPr>
        </p:nvPicPr>
        <p:blipFill>
          <a:blip r:embed="rId2"/>
          <a:stretch>
            <a:fillRect/>
          </a:stretch>
        </p:blipFill>
        <p:spPr>
          <a:xfrm>
            <a:off x="3623557" y="1347007"/>
            <a:ext cx="4944886" cy="3472532"/>
          </a:xfrm>
          <a:prstGeom prst="rect">
            <a:avLst/>
          </a:prstGeom>
        </p:spPr>
      </p:pic>
      <p:sp>
        <p:nvSpPr>
          <p:cNvPr id="4" name="Text Placeholder 3">
            <a:extLst>
              <a:ext uri="{FF2B5EF4-FFF2-40B4-BE49-F238E27FC236}">
                <a16:creationId xmlns:a16="http://schemas.microsoft.com/office/drawing/2014/main" id="{124746E1-31BB-4895-B940-0E6091ECD45C}"/>
              </a:ext>
            </a:extLst>
          </p:cNvPr>
          <p:cNvSpPr>
            <a:spLocks noGrp="1"/>
          </p:cNvSpPr>
          <p:nvPr>
            <p:ph type="body" sz="half" idx="2"/>
          </p:nvPr>
        </p:nvSpPr>
        <p:spPr/>
        <p:txBody>
          <a:bodyPr/>
          <a:lstStyle/>
          <a:p>
            <a:r>
              <a:rPr lang="en-GB" dirty="0"/>
              <a:t>FEATURE FILE</a:t>
            </a:r>
          </a:p>
        </p:txBody>
      </p:sp>
    </p:spTree>
    <p:extLst>
      <p:ext uri="{BB962C8B-B14F-4D97-AF65-F5344CB8AC3E}">
        <p14:creationId xmlns:p14="http://schemas.microsoft.com/office/powerpoint/2010/main" val="3448393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A3BAF-5780-42B4-8B45-692698D93831}"/>
              </a:ext>
            </a:extLst>
          </p:cNvPr>
          <p:cNvSpPr>
            <a:spLocks noGrp="1"/>
          </p:cNvSpPr>
          <p:nvPr>
            <p:ph type="title"/>
          </p:nvPr>
        </p:nvSpPr>
        <p:spPr/>
        <p:txBody>
          <a:bodyPr/>
          <a:lstStyle/>
          <a:p>
            <a:r>
              <a:rPr lang="en-GB" dirty="0"/>
              <a:t>AGENDA</a:t>
            </a:r>
          </a:p>
        </p:txBody>
      </p:sp>
      <p:sp>
        <p:nvSpPr>
          <p:cNvPr id="3" name="Vertical Text Placeholder 2">
            <a:extLst>
              <a:ext uri="{FF2B5EF4-FFF2-40B4-BE49-F238E27FC236}">
                <a16:creationId xmlns:a16="http://schemas.microsoft.com/office/drawing/2014/main" id="{C8985F90-5F89-4E9D-99B0-26FEB01B93AA}"/>
              </a:ext>
            </a:extLst>
          </p:cNvPr>
          <p:cNvSpPr>
            <a:spLocks noGrp="1"/>
          </p:cNvSpPr>
          <p:nvPr>
            <p:ph type="body" orient="vert" idx="1"/>
          </p:nvPr>
        </p:nvSpPr>
        <p:spPr/>
        <p:txBody>
          <a:bodyPr vert="horz"/>
          <a:lstStyle/>
          <a:p>
            <a:r>
              <a:rPr lang="en-GB" dirty="0"/>
              <a:t>INTRODUCTION OF TEAM MEMBERS AND THEIR CONTRIBUTIONS TO THE PROJECT</a:t>
            </a:r>
          </a:p>
          <a:p>
            <a:r>
              <a:rPr lang="en-GB" dirty="0"/>
              <a:t>OVERVIEW OF TESTING PROCESS</a:t>
            </a:r>
          </a:p>
          <a:p>
            <a:r>
              <a:rPr lang="en-GB" dirty="0"/>
              <a:t>BREAKDOWN OF TESTING PROCESS</a:t>
            </a:r>
          </a:p>
          <a:p>
            <a:r>
              <a:rPr lang="en-GB" dirty="0"/>
              <a:t>QUESTIONS AND COMMENTARY</a:t>
            </a:r>
          </a:p>
        </p:txBody>
      </p:sp>
    </p:spTree>
    <p:extLst>
      <p:ext uri="{BB962C8B-B14F-4D97-AF65-F5344CB8AC3E}">
        <p14:creationId xmlns:p14="http://schemas.microsoft.com/office/powerpoint/2010/main" val="3795827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2BEC-485A-435E-99C0-A2475E23ECBF}"/>
              </a:ext>
            </a:extLst>
          </p:cNvPr>
          <p:cNvSpPr>
            <a:spLocks noGrp="1"/>
          </p:cNvSpPr>
          <p:nvPr>
            <p:ph type="title"/>
          </p:nvPr>
        </p:nvSpPr>
        <p:spPr/>
        <p:txBody>
          <a:bodyPr/>
          <a:lstStyle/>
          <a:p>
            <a:r>
              <a:rPr lang="en-GB" dirty="0"/>
              <a:t>LOGOUT</a:t>
            </a:r>
          </a:p>
        </p:txBody>
      </p:sp>
      <p:pic>
        <p:nvPicPr>
          <p:cNvPr id="7" name="Picture Placeholder 6">
            <a:extLst>
              <a:ext uri="{FF2B5EF4-FFF2-40B4-BE49-F238E27FC236}">
                <a16:creationId xmlns:a16="http://schemas.microsoft.com/office/drawing/2014/main" id="{E91AC7A7-910E-41EC-90DD-B8CE1806CD6B}"/>
              </a:ext>
            </a:extLst>
          </p:cNvPr>
          <p:cNvPicPr>
            <a:picLocks noGrp="1" noChangeAspect="1"/>
          </p:cNvPicPr>
          <p:nvPr>
            <p:ph type="pic" idx="1"/>
          </p:nvPr>
        </p:nvPicPr>
        <p:blipFill>
          <a:blip r:embed="rId2"/>
          <a:stretch>
            <a:fillRect/>
          </a:stretch>
        </p:blipFill>
        <p:spPr>
          <a:xfrm>
            <a:off x="2504947" y="1220680"/>
            <a:ext cx="9105860" cy="4638118"/>
          </a:xfrm>
          <a:prstGeom prst="rect">
            <a:avLst/>
          </a:prstGeom>
        </p:spPr>
      </p:pic>
      <p:sp>
        <p:nvSpPr>
          <p:cNvPr id="4" name="Text Placeholder 3">
            <a:extLst>
              <a:ext uri="{FF2B5EF4-FFF2-40B4-BE49-F238E27FC236}">
                <a16:creationId xmlns:a16="http://schemas.microsoft.com/office/drawing/2014/main" id="{124746E1-31BB-4895-B940-0E6091ECD45C}"/>
              </a:ext>
            </a:extLst>
          </p:cNvPr>
          <p:cNvSpPr>
            <a:spLocks noGrp="1"/>
          </p:cNvSpPr>
          <p:nvPr>
            <p:ph type="body" sz="half" idx="2"/>
          </p:nvPr>
        </p:nvSpPr>
        <p:spPr/>
        <p:txBody>
          <a:bodyPr/>
          <a:lstStyle/>
          <a:p>
            <a:r>
              <a:rPr lang="en-GB" dirty="0"/>
              <a:t>STEP DEFINITIONS</a:t>
            </a:r>
          </a:p>
        </p:txBody>
      </p:sp>
    </p:spTree>
    <p:extLst>
      <p:ext uri="{BB962C8B-B14F-4D97-AF65-F5344CB8AC3E}">
        <p14:creationId xmlns:p14="http://schemas.microsoft.com/office/powerpoint/2010/main" val="3651186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2BEC-485A-435E-99C0-A2475E23ECBF}"/>
              </a:ext>
            </a:extLst>
          </p:cNvPr>
          <p:cNvSpPr>
            <a:spLocks noGrp="1"/>
          </p:cNvSpPr>
          <p:nvPr>
            <p:ph type="title"/>
          </p:nvPr>
        </p:nvSpPr>
        <p:spPr/>
        <p:txBody>
          <a:bodyPr/>
          <a:lstStyle/>
          <a:p>
            <a:r>
              <a:rPr lang="en-GB" dirty="0"/>
              <a:t>LOGOUT</a:t>
            </a:r>
          </a:p>
        </p:txBody>
      </p:sp>
      <p:pic>
        <p:nvPicPr>
          <p:cNvPr id="7" name="Picture Placeholder 6">
            <a:extLst>
              <a:ext uri="{FF2B5EF4-FFF2-40B4-BE49-F238E27FC236}">
                <a16:creationId xmlns:a16="http://schemas.microsoft.com/office/drawing/2014/main" id="{E91AC7A7-910E-41EC-90DD-B8CE1806CD6B}"/>
              </a:ext>
            </a:extLst>
          </p:cNvPr>
          <p:cNvPicPr>
            <a:picLocks noGrp="1" noChangeAspect="1"/>
          </p:cNvPicPr>
          <p:nvPr>
            <p:ph type="pic" idx="1"/>
          </p:nvPr>
        </p:nvPicPr>
        <p:blipFill>
          <a:blip r:embed="rId2"/>
          <a:stretch>
            <a:fillRect/>
          </a:stretch>
        </p:blipFill>
        <p:spPr>
          <a:xfrm>
            <a:off x="3475773" y="786137"/>
            <a:ext cx="8003053" cy="5500833"/>
          </a:xfrm>
          <a:prstGeom prst="rect">
            <a:avLst/>
          </a:prstGeom>
        </p:spPr>
      </p:pic>
      <p:sp>
        <p:nvSpPr>
          <p:cNvPr id="4" name="Text Placeholder 3">
            <a:extLst>
              <a:ext uri="{FF2B5EF4-FFF2-40B4-BE49-F238E27FC236}">
                <a16:creationId xmlns:a16="http://schemas.microsoft.com/office/drawing/2014/main" id="{124746E1-31BB-4895-B940-0E6091ECD45C}"/>
              </a:ext>
            </a:extLst>
          </p:cNvPr>
          <p:cNvSpPr>
            <a:spLocks noGrp="1"/>
          </p:cNvSpPr>
          <p:nvPr>
            <p:ph type="body" sz="half" idx="2"/>
          </p:nvPr>
        </p:nvSpPr>
        <p:spPr/>
        <p:txBody>
          <a:bodyPr/>
          <a:lstStyle/>
          <a:p>
            <a:r>
              <a:rPr lang="en-GB" dirty="0"/>
              <a:t>STEP DEFINITIONS (CONT’D)</a:t>
            </a:r>
          </a:p>
        </p:txBody>
      </p:sp>
    </p:spTree>
    <p:extLst>
      <p:ext uri="{BB962C8B-B14F-4D97-AF65-F5344CB8AC3E}">
        <p14:creationId xmlns:p14="http://schemas.microsoft.com/office/powerpoint/2010/main" val="1832004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2BEC-485A-435E-99C0-A2475E23ECBF}"/>
              </a:ext>
            </a:extLst>
          </p:cNvPr>
          <p:cNvSpPr>
            <a:spLocks noGrp="1"/>
          </p:cNvSpPr>
          <p:nvPr>
            <p:ph type="title"/>
          </p:nvPr>
        </p:nvSpPr>
        <p:spPr/>
        <p:txBody>
          <a:bodyPr/>
          <a:lstStyle/>
          <a:p>
            <a:r>
              <a:rPr lang="en-GB" dirty="0"/>
              <a:t>LOGOUT</a:t>
            </a:r>
          </a:p>
        </p:txBody>
      </p:sp>
      <p:pic>
        <p:nvPicPr>
          <p:cNvPr id="7" name="Picture Placeholder 6">
            <a:extLst>
              <a:ext uri="{FF2B5EF4-FFF2-40B4-BE49-F238E27FC236}">
                <a16:creationId xmlns:a16="http://schemas.microsoft.com/office/drawing/2014/main" id="{E91AC7A7-910E-41EC-90DD-B8CE1806CD6B}"/>
              </a:ext>
            </a:extLst>
          </p:cNvPr>
          <p:cNvPicPr>
            <a:picLocks noGrp="1" noChangeAspect="1"/>
          </p:cNvPicPr>
          <p:nvPr>
            <p:ph type="pic" idx="1"/>
          </p:nvPr>
        </p:nvPicPr>
        <p:blipFill>
          <a:blip r:embed="rId2"/>
          <a:stretch>
            <a:fillRect/>
          </a:stretch>
        </p:blipFill>
        <p:spPr>
          <a:xfrm>
            <a:off x="3475773" y="1144051"/>
            <a:ext cx="8003053" cy="4785005"/>
          </a:xfrm>
          <a:prstGeom prst="rect">
            <a:avLst/>
          </a:prstGeom>
        </p:spPr>
      </p:pic>
      <p:sp>
        <p:nvSpPr>
          <p:cNvPr id="4" name="Text Placeholder 3">
            <a:extLst>
              <a:ext uri="{FF2B5EF4-FFF2-40B4-BE49-F238E27FC236}">
                <a16:creationId xmlns:a16="http://schemas.microsoft.com/office/drawing/2014/main" id="{124746E1-31BB-4895-B940-0E6091ECD45C}"/>
              </a:ext>
            </a:extLst>
          </p:cNvPr>
          <p:cNvSpPr>
            <a:spLocks noGrp="1"/>
          </p:cNvSpPr>
          <p:nvPr>
            <p:ph type="body" sz="half" idx="2"/>
          </p:nvPr>
        </p:nvSpPr>
        <p:spPr/>
        <p:txBody>
          <a:bodyPr/>
          <a:lstStyle/>
          <a:p>
            <a:r>
              <a:rPr lang="en-GB" dirty="0"/>
              <a:t>STEP DEFINITIONS (CONT’D)</a:t>
            </a:r>
          </a:p>
        </p:txBody>
      </p:sp>
    </p:spTree>
    <p:extLst>
      <p:ext uri="{BB962C8B-B14F-4D97-AF65-F5344CB8AC3E}">
        <p14:creationId xmlns:p14="http://schemas.microsoft.com/office/powerpoint/2010/main" val="407654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2BEC-485A-435E-99C0-A2475E23ECBF}"/>
              </a:ext>
            </a:extLst>
          </p:cNvPr>
          <p:cNvSpPr>
            <a:spLocks noGrp="1"/>
          </p:cNvSpPr>
          <p:nvPr>
            <p:ph type="title"/>
          </p:nvPr>
        </p:nvSpPr>
        <p:spPr/>
        <p:txBody>
          <a:bodyPr/>
          <a:lstStyle/>
          <a:p>
            <a:r>
              <a:rPr lang="en-GB" dirty="0"/>
              <a:t>LOGOUT</a:t>
            </a:r>
          </a:p>
        </p:txBody>
      </p:sp>
      <p:pic>
        <p:nvPicPr>
          <p:cNvPr id="7" name="Picture Placeholder 6">
            <a:extLst>
              <a:ext uri="{FF2B5EF4-FFF2-40B4-BE49-F238E27FC236}">
                <a16:creationId xmlns:a16="http://schemas.microsoft.com/office/drawing/2014/main" id="{E91AC7A7-910E-41EC-90DD-B8CE1806CD6B}"/>
              </a:ext>
            </a:extLst>
          </p:cNvPr>
          <p:cNvPicPr>
            <a:picLocks noGrp="1" noChangeAspect="1"/>
          </p:cNvPicPr>
          <p:nvPr>
            <p:ph type="pic" idx="1"/>
          </p:nvPr>
        </p:nvPicPr>
        <p:blipFill>
          <a:blip r:embed="rId2"/>
          <a:stretch>
            <a:fillRect/>
          </a:stretch>
        </p:blipFill>
        <p:spPr>
          <a:xfrm>
            <a:off x="3475773" y="797459"/>
            <a:ext cx="8003053" cy="5478189"/>
          </a:xfrm>
          <a:prstGeom prst="rect">
            <a:avLst/>
          </a:prstGeom>
        </p:spPr>
      </p:pic>
      <p:sp>
        <p:nvSpPr>
          <p:cNvPr id="4" name="Text Placeholder 3">
            <a:extLst>
              <a:ext uri="{FF2B5EF4-FFF2-40B4-BE49-F238E27FC236}">
                <a16:creationId xmlns:a16="http://schemas.microsoft.com/office/drawing/2014/main" id="{124746E1-31BB-4895-B940-0E6091ECD45C}"/>
              </a:ext>
            </a:extLst>
          </p:cNvPr>
          <p:cNvSpPr>
            <a:spLocks noGrp="1"/>
          </p:cNvSpPr>
          <p:nvPr>
            <p:ph type="body" sz="half" idx="2"/>
          </p:nvPr>
        </p:nvSpPr>
        <p:spPr/>
        <p:txBody>
          <a:bodyPr/>
          <a:lstStyle/>
          <a:p>
            <a:r>
              <a:rPr lang="en-GB" dirty="0"/>
              <a:t>STEP DEFINITIONS (CONT’D)</a:t>
            </a:r>
          </a:p>
        </p:txBody>
      </p:sp>
    </p:spTree>
    <p:extLst>
      <p:ext uri="{BB962C8B-B14F-4D97-AF65-F5344CB8AC3E}">
        <p14:creationId xmlns:p14="http://schemas.microsoft.com/office/powerpoint/2010/main" val="14672748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E1AB-99E8-4CBF-9F4F-738EA859ED91}"/>
              </a:ext>
            </a:extLst>
          </p:cNvPr>
          <p:cNvSpPr>
            <a:spLocks noGrp="1"/>
          </p:cNvSpPr>
          <p:nvPr>
            <p:ph type="title"/>
          </p:nvPr>
        </p:nvSpPr>
        <p:spPr/>
        <p:txBody>
          <a:bodyPr/>
          <a:lstStyle/>
          <a:p>
            <a:r>
              <a:rPr lang="en-GB" dirty="0"/>
              <a:t>Automated testing (cont’d)</a:t>
            </a:r>
          </a:p>
        </p:txBody>
      </p:sp>
      <p:sp>
        <p:nvSpPr>
          <p:cNvPr id="3" name="Text Placeholder 2">
            <a:extLst>
              <a:ext uri="{FF2B5EF4-FFF2-40B4-BE49-F238E27FC236}">
                <a16:creationId xmlns:a16="http://schemas.microsoft.com/office/drawing/2014/main" id="{C87AC0EC-0042-4223-B9D3-651A6C420869}"/>
              </a:ext>
            </a:extLst>
          </p:cNvPr>
          <p:cNvSpPr>
            <a:spLocks noGrp="1"/>
          </p:cNvSpPr>
          <p:nvPr>
            <p:ph type="body" idx="1"/>
          </p:nvPr>
        </p:nvSpPr>
        <p:spPr/>
        <p:txBody>
          <a:bodyPr/>
          <a:lstStyle/>
          <a:p>
            <a:r>
              <a:rPr lang="en-GB" dirty="0"/>
              <a:t>favourites</a:t>
            </a:r>
          </a:p>
        </p:txBody>
      </p:sp>
    </p:spTree>
    <p:extLst>
      <p:ext uri="{BB962C8B-B14F-4D97-AF65-F5344CB8AC3E}">
        <p14:creationId xmlns:p14="http://schemas.microsoft.com/office/powerpoint/2010/main" val="1679875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6B904-D659-4030-BD07-07EE04D59088}"/>
              </a:ext>
            </a:extLst>
          </p:cNvPr>
          <p:cNvSpPr>
            <a:spLocks noGrp="1"/>
          </p:cNvSpPr>
          <p:nvPr>
            <p:ph type="title"/>
          </p:nvPr>
        </p:nvSpPr>
        <p:spPr/>
        <p:txBody>
          <a:bodyPr/>
          <a:lstStyle/>
          <a:p>
            <a:r>
              <a:rPr lang="en-GB" dirty="0"/>
              <a:t>ADD TO FAVOURITES</a:t>
            </a:r>
          </a:p>
        </p:txBody>
      </p:sp>
      <p:sp>
        <p:nvSpPr>
          <p:cNvPr id="4" name="Text Placeholder 3">
            <a:extLst>
              <a:ext uri="{FF2B5EF4-FFF2-40B4-BE49-F238E27FC236}">
                <a16:creationId xmlns:a16="http://schemas.microsoft.com/office/drawing/2014/main" id="{C36AA8C0-DB6D-4447-AABE-66AE1726BC3F}"/>
              </a:ext>
            </a:extLst>
          </p:cNvPr>
          <p:cNvSpPr>
            <a:spLocks noGrp="1"/>
          </p:cNvSpPr>
          <p:nvPr>
            <p:ph type="body" sz="half" idx="2"/>
          </p:nvPr>
        </p:nvSpPr>
        <p:spPr/>
        <p:txBody>
          <a:bodyPr/>
          <a:lstStyle/>
          <a:p>
            <a:r>
              <a:rPr lang="en-GB" dirty="0"/>
              <a:t>BACKGROUND</a:t>
            </a:r>
          </a:p>
        </p:txBody>
      </p:sp>
      <p:pic>
        <p:nvPicPr>
          <p:cNvPr id="11" name="Picture Placeholder 10">
            <a:extLst>
              <a:ext uri="{FF2B5EF4-FFF2-40B4-BE49-F238E27FC236}">
                <a16:creationId xmlns:a16="http://schemas.microsoft.com/office/drawing/2014/main" id="{17D10330-C467-47E7-9E17-FE13812CCBB0}"/>
              </a:ext>
            </a:extLst>
          </p:cNvPr>
          <p:cNvPicPr>
            <a:picLocks noGrp="1" noChangeAspect="1"/>
          </p:cNvPicPr>
          <p:nvPr>
            <p:ph type="pic" idx="1"/>
          </p:nvPr>
        </p:nvPicPr>
        <p:blipFill>
          <a:blip r:embed="rId2"/>
          <a:srcRect l="2340" r="2340"/>
          <a:stretch>
            <a:fillRect/>
          </a:stretch>
        </p:blipFill>
        <p:spPr>
          <a:prstGeom prst="rect">
            <a:avLst/>
          </a:prstGeom>
        </p:spPr>
      </p:pic>
    </p:spTree>
    <p:extLst>
      <p:ext uri="{BB962C8B-B14F-4D97-AF65-F5344CB8AC3E}">
        <p14:creationId xmlns:p14="http://schemas.microsoft.com/office/powerpoint/2010/main" val="532996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6B904-D659-4030-BD07-07EE04D59088}"/>
              </a:ext>
            </a:extLst>
          </p:cNvPr>
          <p:cNvSpPr>
            <a:spLocks noGrp="1"/>
          </p:cNvSpPr>
          <p:nvPr>
            <p:ph type="title"/>
          </p:nvPr>
        </p:nvSpPr>
        <p:spPr/>
        <p:txBody>
          <a:bodyPr/>
          <a:lstStyle/>
          <a:p>
            <a:r>
              <a:rPr lang="en-GB" dirty="0"/>
              <a:t>ADD TO FAVOURITES</a:t>
            </a:r>
          </a:p>
        </p:txBody>
      </p:sp>
      <p:pic>
        <p:nvPicPr>
          <p:cNvPr id="5" name="Picture Placeholder 4">
            <a:extLst>
              <a:ext uri="{FF2B5EF4-FFF2-40B4-BE49-F238E27FC236}">
                <a16:creationId xmlns:a16="http://schemas.microsoft.com/office/drawing/2014/main" id="{BD43E157-8DC4-4657-B7A5-C0A2887DA4C3}"/>
              </a:ext>
            </a:extLst>
          </p:cNvPr>
          <p:cNvPicPr>
            <a:picLocks noGrp="1" noChangeAspect="1"/>
          </p:cNvPicPr>
          <p:nvPr>
            <p:ph type="pic" idx="1"/>
          </p:nvPr>
        </p:nvPicPr>
        <p:blipFill>
          <a:blip r:embed="rId2"/>
          <a:srcRect t="2255" b="2255"/>
          <a:stretch>
            <a:fillRect/>
          </a:stretch>
        </p:blipFill>
        <p:spPr>
          <a:prstGeom prst="rect">
            <a:avLst/>
          </a:prstGeom>
        </p:spPr>
      </p:pic>
      <p:sp>
        <p:nvSpPr>
          <p:cNvPr id="4" name="Text Placeholder 3">
            <a:extLst>
              <a:ext uri="{FF2B5EF4-FFF2-40B4-BE49-F238E27FC236}">
                <a16:creationId xmlns:a16="http://schemas.microsoft.com/office/drawing/2014/main" id="{C36AA8C0-DB6D-4447-AABE-66AE1726BC3F}"/>
              </a:ext>
            </a:extLst>
          </p:cNvPr>
          <p:cNvSpPr>
            <a:spLocks noGrp="1"/>
          </p:cNvSpPr>
          <p:nvPr>
            <p:ph type="body" sz="half" idx="2"/>
          </p:nvPr>
        </p:nvSpPr>
        <p:spPr/>
        <p:txBody>
          <a:bodyPr/>
          <a:lstStyle/>
          <a:p>
            <a:r>
              <a:rPr lang="en-GB" dirty="0"/>
              <a:t>FAVOURITES IS ENABLED AND ITEM HAS NOT YET BEEN ADDED TO FAVOURITES</a:t>
            </a:r>
          </a:p>
        </p:txBody>
      </p:sp>
    </p:spTree>
    <p:extLst>
      <p:ext uri="{BB962C8B-B14F-4D97-AF65-F5344CB8AC3E}">
        <p14:creationId xmlns:p14="http://schemas.microsoft.com/office/powerpoint/2010/main" val="2448045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6B904-D659-4030-BD07-07EE04D59088}"/>
              </a:ext>
            </a:extLst>
          </p:cNvPr>
          <p:cNvSpPr>
            <a:spLocks noGrp="1"/>
          </p:cNvSpPr>
          <p:nvPr>
            <p:ph type="title"/>
          </p:nvPr>
        </p:nvSpPr>
        <p:spPr/>
        <p:txBody>
          <a:bodyPr/>
          <a:lstStyle/>
          <a:p>
            <a:r>
              <a:rPr lang="en-GB" dirty="0"/>
              <a:t>ADD TO FAVOURITES</a:t>
            </a:r>
          </a:p>
        </p:txBody>
      </p:sp>
      <p:sp>
        <p:nvSpPr>
          <p:cNvPr id="4" name="Text Placeholder 3">
            <a:extLst>
              <a:ext uri="{FF2B5EF4-FFF2-40B4-BE49-F238E27FC236}">
                <a16:creationId xmlns:a16="http://schemas.microsoft.com/office/drawing/2014/main" id="{C36AA8C0-DB6D-4447-AABE-66AE1726BC3F}"/>
              </a:ext>
            </a:extLst>
          </p:cNvPr>
          <p:cNvSpPr>
            <a:spLocks noGrp="1"/>
          </p:cNvSpPr>
          <p:nvPr>
            <p:ph type="body" sz="half" idx="2"/>
          </p:nvPr>
        </p:nvSpPr>
        <p:spPr/>
        <p:txBody>
          <a:bodyPr/>
          <a:lstStyle/>
          <a:p>
            <a:r>
              <a:rPr lang="en-GB" dirty="0"/>
              <a:t>FAVOURITES IS ENABLED AND ITEM HAS ALREADY BEEN ADDED TO FAVOURITES</a:t>
            </a:r>
          </a:p>
        </p:txBody>
      </p:sp>
      <p:sp>
        <p:nvSpPr>
          <p:cNvPr id="6" name="Picture Placeholder 5">
            <a:extLst>
              <a:ext uri="{FF2B5EF4-FFF2-40B4-BE49-F238E27FC236}">
                <a16:creationId xmlns:a16="http://schemas.microsoft.com/office/drawing/2014/main" id="{ADF76893-0FDA-42DD-AB94-3C939382572E}"/>
              </a:ext>
            </a:extLst>
          </p:cNvPr>
          <p:cNvSpPr>
            <a:spLocks noGrp="1"/>
          </p:cNvSpPr>
          <p:nvPr>
            <p:ph type="pic" idx="1"/>
          </p:nvPr>
        </p:nvSpPr>
        <p:spPr/>
      </p:sp>
      <p:pic>
        <p:nvPicPr>
          <p:cNvPr id="8" name="Picture 7">
            <a:extLst>
              <a:ext uri="{FF2B5EF4-FFF2-40B4-BE49-F238E27FC236}">
                <a16:creationId xmlns:a16="http://schemas.microsoft.com/office/drawing/2014/main" id="{F8EA215A-E86F-4253-84B4-9DE882239B68}"/>
              </a:ext>
            </a:extLst>
          </p:cNvPr>
          <p:cNvPicPr>
            <a:picLocks noChangeAspect="1"/>
          </p:cNvPicPr>
          <p:nvPr/>
        </p:nvPicPr>
        <p:blipFill>
          <a:blip r:embed="rId2"/>
          <a:stretch>
            <a:fillRect/>
          </a:stretch>
        </p:blipFill>
        <p:spPr>
          <a:xfrm>
            <a:off x="1350244" y="599726"/>
            <a:ext cx="9486003" cy="3557251"/>
          </a:xfrm>
          <a:prstGeom prst="rect">
            <a:avLst/>
          </a:prstGeom>
        </p:spPr>
      </p:pic>
    </p:spTree>
    <p:extLst>
      <p:ext uri="{BB962C8B-B14F-4D97-AF65-F5344CB8AC3E}">
        <p14:creationId xmlns:p14="http://schemas.microsoft.com/office/powerpoint/2010/main" val="1861329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6B904-D659-4030-BD07-07EE04D59088}"/>
              </a:ext>
            </a:extLst>
          </p:cNvPr>
          <p:cNvSpPr>
            <a:spLocks noGrp="1"/>
          </p:cNvSpPr>
          <p:nvPr>
            <p:ph type="title"/>
          </p:nvPr>
        </p:nvSpPr>
        <p:spPr/>
        <p:txBody>
          <a:bodyPr/>
          <a:lstStyle/>
          <a:p>
            <a:r>
              <a:rPr lang="en-GB" dirty="0"/>
              <a:t>ADD TO FAVOURITES</a:t>
            </a:r>
          </a:p>
        </p:txBody>
      </p:sp>
      <p:sp>
        <p:nvSpPr>
          <p:cNvPr id="4" name="Text Placeholder 3">
            <a:extLst>
              <a:ext uri="{FF2B5EF4-FFF2-40B4-BE49-F238E27FC236}">
                <a16:creationId xmlns:a16="http://schemas.microsoft.com/office/drawing/2014/main" id="{C36AA8C0-DB6D-4447-AABE-66AE1726BC3F}"/>
              </a:ext>
            </a:extLst>
          </p:cNvPr>
          <p:cNvSpPr>
            <a:spLocks noGrp="1"/>
          </p:cNvSpPr>
          <p:nvPr>
            <p:ph type="body" sz="half" idx="2"/>
          </p:nvPr>
        </p:nvSpPr>
        <p:spPr/>
        <p:txBody>
          <a:bodyPr/>
          <a:lstStyle/>
          <a:p>
            <a:r>
              <a:rPr lang="en-GB" dirty="0"/>
              <a:t>FAVOURITES IS DISABLED</a:t>
            </a:r>
          </a:p>
        </p:txBody>
      </p:sp>
      <p:sp>
        <p:nvSpPr>
          <p:cNvPr id="6" name="Picture Placeholder 5">
            <a:extLst>
              <a:ext uri="{FF2B5EF4-FFF2-40B4-BE49-F238E27FC236}">
                <a16:creationId xmlns:a16="http://schemas.microsoft.com/office/drawing/2014/main" id="{CF42DBD4-1417-481E-948F-D18831E4BCC8}"/>
              </a:ext>
            </a:extLst>
          </p:cNvPr>
          <p:cNvSpPr>
            <a:spLocks noGrp="1"/>
          </p:cNvSpPr>
          <p:nvPr>
            <p:ph type="pic" idx="1"/>
          </p:nvPr>
        </p:nvSpPr>
        <p:spPr/>
      </p:sp>
      <p:pic>
        <p:nvPicPr>
          <p:cNvPr id="7" name="Picture 6">
            <a:extLst>
              <a:ext uri="{FF2B5EF4-FFF2-40B4-BE49-F238E27FC236}">
                <a16:creationId xmlns:a16="http://schemas.microsoft.com/office/drawing/2014/main" id="{D23D9663-1796-4DB6-8A5A-93A54A2818BE}"/>
              </a:ext>
            </a:extLst>
          </p:cNvPr>
          <p:cNvPicPr>
            <a:picLocks noChangeAspect="1"/>
          </p:cNvPicPr>
          <p:nvPr/>
        </p:nvPicPr>
        <p:blipFill>
          <a:blip r:embed="rId2"/>
          <a:stretch>
            <a:fillRect/>
          </a:stretch>
        </p:blipFill>
        <p:spPr>
          <a:xfrm>
            <a:off x="2725433" y="599725"/>
            <a:ext cx="6735626" cy="3557252"/>
          </a:xfrm>
          <a:prstGeom prst="rect">
            <a:avLst/>
          </a:prstGeom>
        </p:spPr>
      </p:pic>
    </p:spTree>
    <p:extLst>
      <p:ext uri="{BB962C8B-B14F-4D97-AF65-F5344CB8AC3E}">
        <p14:creationId xmlns:p14="http://schemas.microsoft.com/office/powerpoint/2010/main" val="2510163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6B904-D659-4030-BD07-07EE04D59088}"/>
              </a:ext>
            </a:extLst>
          </p:cNvPr>
          <p:cNvSpPr>
            <a:spLocks noGrp="1"/>
          </p:cNvSpPr>
          <p:nvPr>
            <p:ph type="title"/>
          </p:nvPr>
        </p:nvSpPr>
        <p:spPr/>
        <p:txBody>
          <a:bodyPr/>
          <a:lstStyle/>
          <a:p>
            <a:r>
              <a:rPr lang="en-GB" dirty="0"/>
              <a:t>REMOVE FROM FAVOURITES</a:t>
            </a:r>
          </a:p>
        </p:txBody>
      </p:sp>
      <p:sp>
        <p:nvSpPr>
          <p:cNvPr id="4" name="Text Placeholder 3">
            <a:extLst>
              <a:ext uri="{FF2B5EF4-FFF2-40B4-BE49-F238E27FC236}">
                <a16:creationId xmlns:a16="http://schemas.microsoft.com/office/drawing/2014/main" id="{C36AA8C0-DB6D-4447-AABE-66AE1726BC3F}"/>
              </a:ext>
            </a:extLst>
          </p:cNvPr>
          <p:cNvSpPr>
            <a:spLocks noGrp="1"/>
          </p:cNvSpPr>
          <p:nvPr>
            <p:ph type="body" sz="half" idx="2"/>
          </p:nvPr>
        </p:nvSpPr>
        <p:spPr/>
        <p:txBody>
          <a:bodyPr/>
          <a:lstStyle/>
          <a:p>
            <a:r>
              <a:rPr lang="en-GB" dirty="0"/>
              <a:t>ITEMS HAVE BEEN FAVOURITED</a:t>
            </a:r>
          </a:p>
        </p:txBody>
      </p:sp>
      <p:sp>
        <p:nvSpPr>
          <p:cNvPr id="6" name="Picture Placeholder 5">
            <a:extLst>
              <a:ext uri="{FF2B5EF4-FFF2-40B4-BE49-F238E27FC236}">
                <a16:creationId xmlns:a16="http://schemas.microsoft.com/office/drawing/2014/main" id="{CF42DBD4-1417-481E-948F-D18831E4BCC8}"/>
              </a:ext>
            </a:extLst>
          </p:cNvPr>
          <p:cNvSpPr>
            <a:spLocks noGrp="1"/>
          </p:cNvSpPr>
          <p:nvPr>
            <p:ph type="pic" idx="1"/>
          </p:nvPr>
        </p:nvSpPr>
        <p:spPr/>
      </p:sp>
      <p:pic>
        <p:nvPicPr>
          <p:cNvPr id="3" name="Picture 2">
            <a:extLst>
              <a:ext uri="{FF2B5EF4-FFF2-40B4-BE49-F238E27FC236}">
                <a16:creationId xmlns:a16="http://schemas.microsoft.com/office/drawing/2014/main" id="{13664E48-9E0F-4D77-AFC8-AFE59022E483}"/>
              </a:ext>
            </a:extLst>
          </p:cNvPr>
          <p:cNvPicPr>
            <a:picLocks noChangeAspect="1"/>
          </p:cNvPicPr>
          <p:nvPr/>
        </p:nvPicPr>
        <p:blipFill>
          <a:blip r:embed="rId2"/>
          <a:stretch>
            <a:fillRect/>
          </a:stretch>
        </p:blipFill>
        <p:spPr>
          <a:xfrm>
            <a:off x="2888738" y="599726"/>
            <a:ext cx="6409015" cy="3557251"/>
          </a:xfrm>
          <a:prstGeom prst="rect">
            <a:avLst/>
          </a:prstGeom>
        </p:spPr>
      </p:pic>
    </p:spTree>
    <p:extLst>
      <p:ext uri="{BB962C8B-B14F-4D97-AF65-F5344CB8AC3E}">
        <p14:creationId xmlns:p14="http://schemas.microsoft.com/office/powerpoint/2010/main" val="3229830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2C23-7206-4EFA-B8C8-B87F6627F72B}"/>
              </a:ext>
            </a:extLst>
          </p:cNvPr>
          <p:cNvSpPr>
            <a:spLocks noGrp="1"/>
          </p:cNvSpPr>
          <p:nvPr>
            <p:ph type="title"/>
          </p:nvPr>
        </p:nvSpPr>
        <p:spPr>
          <a:xfrm>
            <a:off x="575894" y="729657"/>
            <a:ext cx="11029616" cy="5431445"/>
          </a:xfrm>
        </p:spPr>
        <p:txBody>
          <a:bodyPr/>
          <a:lstStyle/>
          <a:p>
            <a:pPr>
              <a:lnSpc>
                <a:spcPct val="200000"/>
              </a:lnSpc>
            </a:pPr>
            <a:r>
              <a:rPr lang="en-GB" dirty="0"/>
              <a:t>INTRODUCTION OF TEAM MEMBERS</a:t>
            </a:r>
            <a:br>
              <a:rPr lang="en-GB" dirty="0"/>
            </a:br>
            <a:r>
              <a:rPr lang="en-GB" dirty="0"/>
              <a:t>AND THEIR </a:t>
            </a:r>
            <a:br>
              <a:rPr lang="en-GB" dirty="0"/>
            </a:br>
            <a:r>
              <a:rPr lang="en-GB" dirty="0"/>
              <a:t>CONTRIBUTIONS TO THE PROJECT</a:t>
            </a:r>
          </a:p>
        </p:txBody>
      </p:sp>
    </p:spTree>
    <p:extLst>
      <p:ext uri="{BB962C8B-B14F-4D97-AF65-F5344CB8AC3E}">
        <p14:creationId xmlns:p14="http://schemas.microsoft.com/office/powerpoint/2010/main" val="2598480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6B904-D659-4030-BD07-07EE04D59088}"/>
              </a:ext>
            </a:extLst>
          </p:cNvPr>
          <p:cNvSpPr>
            <a:spLocks noGrp="1"/>
          </p:cNvSpPr>
          <p:nvPr>
            <p:ph type="title"/>
          </p:nvPr>
        </p:nvSpPr>
        <p:spPr>
          <a:xfrm>
            <a:off x="581193" y="4786476"/>
            <a:ext cx="11029616" cy="566738"/>
          </a:xfrm>
        </p:spPr>
        <p:txBody>
          <a:bodyPr/>
          <a:lstStyle/>
          <a:p>
            <a:r>
              <a:rPr lang="en-GB" dirty="0"/>
              <a:t>FAVOURITES</a:t>
            </a:r>
          </a:p>
        </p:txBody>
      </p:sp>
      <p:sp>
        <p:nvSpPr>
          <p:cNvPr id="4" name="Text Placeholder 3">
            <a:extLst>
              <a:ext uri="{FF2B5EF4-FFF2-40B4-BE49-F238E27FC236}">
                <a16:creationId xmlns:a16="http://schemas.microsoft.com/office/drawing/2014/main" id="{C36AA8C0-DB6D-4447-AABE-66AE1726BC3F}"/>
              </a:ext>
            </a:extLst>
          </p:cNvPr>
          <p:cNvSpPr>
            <a:spLocks noGrp="1"/>
          </p:cNvSpPr>
          <p:nvPr>
            <p:ph type="body" sz="half" idx="2"/>
          </p:nvPr>
        </p:nvSpPr>
        <p:spPr>
          <a:xfrm>
            <a:off x="581193" y="5353214"/>
            <a:ext cx="11029617" cy="598671"/>
          </a:xfrm>
        </p:spPr>
        <p:txBody>
          <a:bodyPr/>
          <a:lstStyle/>
          <a:p>
            <a:r>
              <a:rPr lang="en-GB" dirty="0"/>
              <a:t>RESULTS FROM AUTOMATED TESTING</a:t>
            </a:r>
          </a:p>
        </p:txBody>
      </p:sp>
      <p:sp>
        <p:nvSpPr>
          <p:cNvPr id="6" name="Picture Placeholder 5">
            <a:extLst>
              <a:ext uri="{FF2B5EF4-FFF2-40B4-BE49-F238E27FC236}">
                <a16:creationId xmlns:a16="http://schemas.microsoft.com/office/drawing/2014/main" id="{CF42DBD4-1417-481E-948F-D18831E4BCC8}"/>
              </a:ext>
            </a:extLst>
          </p:cNvPr>
          <p:cNvSpPr>
            <a:spLocks noGrp="1"/>
          </p:cNvSpPr>
          <p:nvPr>
            <p:ph type="pic" idx="1"/>
          </p:nvPr>
        </p:nvSpPr>
        <p:spPr>
          <a:xfrm>
            <a:off x="447817" y="599725"/>
            <a:ext cx="11290859" cy="3638900"/>
          </a:xfrm>
        </p:spPr>
      </p:sp>
      <p:pic>
        <p:nvPicPr>
          <p:cNvPr id="3" name="Picture 2">
            <a:extLst>
              <a:ext uri="{FF2B5EF4-FFF2-40B4-BE49-F238E27FC236}">
                <a16:creationId xmlns:a16="http://schemas.microsoft.com/office/drawing/2014/main" id="{13664E48-9E0F-4D77-AFC8-AFE59022E483}"/>
              </a:ext>
            </a:extLst>
          </p:cNvPr>
          <p:cNvPicPr>
            <a:picLocks noChangeAspect="1"/>
          </p:cNvPicPr>
          <p:nvPr/>
        </p:nvPicPr>
        <p:blipFill rotWithShape="1">
          <a:blip r:embed="rId2"/>
          <a:srcRect b="40411"/>
          <a:stretch/>
        </p:blipFill>
        <p:spPr>
          <a:xfrm>
            <a:off x="455714" y="628300"/>
            <a:ext cx="11282962" cy="3610325"/>
          </a:xfrm>
          <a:prstGeom prst="rect">
            <a:avLst/>
          </a:prstGeom>
        </p:spPr>
      </p:pic>
    </p:spTree>
    <p:extLst>
      <p:ext uri="{BB962C8B-B14F-4D97-AF65-F5344CB8AC3E}">
        <p14:creationId xmlns:p14="http://schemas.microsoft.com/office/powerpoint/2010/main" val="4018756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E1AB-99E8-4CBF-9F4F-738EA859ED91}"/>
              </a:ext>
            </a:extLst>
          </p:cNvPr>
          <p:cNvSpPr>
            <a:spLocks noGrp="1"/>
          </p:cNvSpPr>
          <p:nvPr>
            <p:ph type="title"/>
          </p:nvPr>
        </p:nvSpPr>
        <p:spPr/>
        <p:txBody>
          <a:bodyPr/>
          <a:lstStyle/>
          <a:p>
            <a:r>
              <a:rPr lang="en-GB" dirty="0"/>
              <a:t>Automated testing (cont’d)</a:t>
            </a:r>
          </a:p>
        </p:txBody>
      </p:sp>
      <p:sp>
        <p:nvSpPr>
          <p:cNvPr id="3" name="Text Placeholder 2">
            <a:extLst>
              <a:ext uri="{FF2B5EF4-FFF2-40B4-BE49-F238E27FC236}">
                <a16:creationId xmlns:a16="http://schemas.microsoft.com/office/drawing/2014/main" id="{C87AC0EC-0042-4223-B9D3-651A6C420869}"/>
              </a:ext>
            </a:extLst>
          </p:cNvPr>
          <p:cNvSpPr>
            <a:spLocks noGrp="1"/>
          </p:cNvSpPr>
          <p:nvPr>
            <p:ph type="body" idx="1"/>
          </p:nvPr>
        </p:nvSpPr>
        <p:spPr/>
        <p:txBody>
          <a:bodyPr/>
          <a:lstStyle/>
          <a:p>
            <a:r>
              <a:rPr lang="en-GB" dirty="0"/>
              <a:t>CART</a:t>
            </a:r>
          </a:p>
        </p:txBody>
      </p:sp>
    </p:spTree>
    <p:extLst>
      <p:ext uri="{BB962C8B-B14F-4D97-AF65-F5344CB8AC3E}">
        <p14:creationId xmlns:p14="http://schemas.microsoft.com/office/powerpoint/2010/main" val="2202916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DD4D0-B0B5-47F4-AD48-1878E6C7CB2B}"/>
              </a:ext>
            </a:extLst>
          </p:cNvPr>
          <p:cNvSpPr>
            <a:spLocks noGrp="1"/>
          </p:cNvSpPr>
          <p:nvPr>
            <p:ph type="title"/>
          </p:nvPr>
        </p:nvSpPr>
        <p:spPr/>
        <p:txBody>
          <a:bodyPr/>
          <a:lstStyle/>
          <a:p>
            <a:r>
              <a:rPr lang="en-GB" dirty="0"/>
              <a:t>CART</a:t>
            </a:r>
          </a:p>
        </p:txBody>
      </p:sp>
      <p:pic>
        <p:nvPicPr>
          <p:cNvPr id="4" name="Content Placeholder 3">
            <a:extLst>
              <a:ext uri="{FF2B5EF4-FFF2-40B4-BE49-F238E27FC236}">
                <a16:creationId xmlns:a16="http://schemas.microsoft.com/office/drawing/2014/main" id="{BA1C5F5F-5C02-490E-89B1-92C7B04F6A58}"/>
              </a:ext>
            </a:extLst>
          </p:cNvPr>
          <p:cNvPicPr>
            <a:picLocks noGrp="1" noChangeAspect="1"/>
          </p:cNvPicPr>
          <p:nvPr>
            <p:ph idx="1"/>
          </p:nvPr>
        </p:nvPicPr>
        <p:blipFill>
          <a:blip r:embed="rId2"/>
          <a:stretch>
            <a:fillRect/>
          </a:stretch>
        </p:blipFill>
        <p:spPr>
          <a:xfrm>
            <a:off x="1814540" y="2181225"/>
            <a:ext cx="3476570" cy="3678238"/>
          </a:xfrm>
          <a:prstGeom prst="rect">
            <a:avLst/>
          </a:prstGeom>
        </p:spPr>
      </p:pic>
      <p:pic>
        <p:nvPicPr>
          <p:cNvPr id="5" name="Picture 4">
            <a:extLst>
              <a:ext uri="{FF2B5EF4-FFF2-40B4-BE49-F238E27FC236}">
                <a16:creationId xmlns:a16="http://schemas.microsoft.com/office/drawing/2014/main" id="{FC2E2B8A-E2EC-41B5-AEDA-88D504B76221}"/>
              </a:ext>
            </a:extLst>
          </p:cNvPr>
          <p:cNvPicPr>
            <a:picLocks noChangeAspect="1"/>
          </p:cNvPicPr>
          <p:nvPr/>
        </p:nvPicPr>
        <p:blipFill>
          <a:blip r:embed="rId3"/>
          <a:stretch>
            <a:fillRect/>
          </a:stretch>
        </p:blipFill>
        <p:spPr>
          <a:xfrm>
            <a:off x="5846185" y="3175915"/>
            <a:ext cx="6005080" cy="1966130"/>
          </a:xfrm>
          <a:prstGeom prst="rect">
            <a:avLst/>
          </a:prstGeom>
        </p:spPr>
      </p:pic>
    </p:spTree>
    <p:extLst>
      <p:ext uri="{BB962C8B-B14F-4D97-AF65-F5344CB8AC3E}">
        <p14:creationId xmlns:p14="http://schemas.microsoft.com/office/powerpoint/2010/main" val="2626073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2C23-7206-4EFA-B8C8-B87F6627F72B}"/>
              </a:ext>
            </a:extLst>
          </p:cNvPr>
          <p:cNvSpPr>
            <a:spLocks noGrp="1"/>
          </p:cNvSpPr>
          <p:nvPr>
            <p:ph type="title"/>
          </p:nvPr>
        </p:nvSpPr>
        <p:spPr>
          <a:xfrm>
            <a:off x="575894" y="729657"/>
            <a:ext cx="11029616" cy="5431445"/>
          </a:xfrm>
        </p:spPr>
        <p:txBody>
          <a:bodyPr/>
          <a:lstStyle/>
          <a:p>
            <a:r>
              <a:rPr lang="en-GB" dirty="0"/>
              <a:t>DATABASE testing</a:t>
            </a:r>
          </a:p>
        </p:txBody>
      </p:sp>
    </p:spTree>
    <p:extLst>
      <p:ext uri="{BB962C8B-B14F-4D97-AF65-F5344CB8AC3E}">
        <p14:creationId xmlns:p14="http://schemas.microsoft.com/office/powerpoint/2010/main" val="2498834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DD4D0-B0B5-47F4-AD48-1878E6C7CB2B}"/>
              </a:ext>
            </a:extLst>
          </p:cNvPr>
          <p:cNvSpPr>
            <a:spLocks noGrp="1"/>
          </p:cNvSpPr>
          <p:nvPr>
            <p:ph type="title"/>
          </p:nvPr>
        </p:nvSpPr>
        <p:spPr/>
        <p:txBody>
          <a:bodyPr/>
          <a:lstStyle/>
          <a:p>
            <a:r>
              <a:rPr lang="en-GB" dirty="0"/>
              <a:t>PROBLEMS</a:t>
            </a:r>
          </a:p>
        </p:txBody>
      </p:sp>
      <p:sp>
        <p:nvSpPr>
          <p:cNvPr id="5" name="Content Placeholder 4">
            <a:extLst>
              <a:ext uri="{FF2B5EF4-FFF2-40B4-BE49-F238E27FC236}">
                <a16:creationId xmlns:a16="http://schemas.microsoft.com/office/drawing/2014/main" id="{A69367D6-0A77-41AC-9376-C7CF8480E267}"/>
              </a:ext>
            </a:extLst>
          </p:cNvPr>
          <p:cNvSpPr>
            <a:spLocks noGrp="1"/>
          </p:cNvSpPr>
          <p:nvPr>
            <p:ph idx="1"/>
          </p:nvPr>
        </p:nvSpPr>
        <p:spPr/>
        <p:txBody>
          <a:bodyPr anchor="t"/>
          <a:lstStyle/>
          <a:p>
            <a:r>
              <a:rPr lang="en-US" b="1" dirty="0"/>
              <a:t>SECURITY</a:t>
            </a:r>
            <a:endParaRPr lang="en-GB" dirty="0"/>
          </a:p>
          <a:p>
            <a:pPr lvl="1"/>
            <a:r>
              <a:rPr lang="en-US" dirty="0"/>
              <a:t>Dummy user created on program start.  This is a backdoor in very simple terms.</a:t>
            </a:r>
            <a:endParaRPr lang="en-GB" dirty="0"/>
          </a:p>
          <a:p>
            <a:pPr lvl="1"/>
            <a:r>
              <a:rPr lang="en-US" dirty="0"/>
              <a:t>User Password is not encrypted.</a:t>
            </a:r>
          </a:p>
          <a:p>
            <a:pPr lvl="1"/>
            <a:r>
              <a:rPr lang="en-US" dirty="0"/>
              <a:t>Username and password do not have strong complexity</a:t>
            </a:r>
          </a:p>
          <a:p>
            <a:pPr lvl="1"/>
            <a:r>
              <a:rPr lang="en-US" dirty="0"/>
              <a:t>Password doesn’t force the user to use special characters and alternate cases</a:t>
            </a:r>
            <a:endParaRPr lang="en-GB" dirty="0"/>
          </a:p>
          <a:p>
            <a:pPr lvl="1"/>
            <a:r>
              <a:rPr lang="en-US" dirty="0"/>
              <a:t>“</a:t>
            </a:r>
            <a:r>
              <a:rPr lang="en-US" dirty="0" err="1"/>
              <a:t>Log.i</a:t>
            </a:r>
            <a:r>
              <a:rPr lang="en-US" dirty="0"/>
              <a:t>” used throughout the code</a:t>
            </a:r>
            <a:endParaRPr lang="en-GB" dirty="0"/>
          </a:p>
          <a:p>
            <a:pPr marL="324000" lvl="1" indent="0">
              <a:buNone/>
            </a:pPr>
            <a:r>
              <a:rPr lang="en-US" dirty="0"/>
              <a:t>		Example: </a:t>
            </a:r>
            <a:r>
              <a:rPr lang="en-US" dirty="0" err="1"/>
              <a:t>Log.</a:t>
            </a:r>
            <a:r>
              <a:rPr lang="en-US" i="1" dirty="0" err="1"/>
              <a:t>i</a:t>
            </a:r>
            <a:r>
              <a:rPr lang="en-US" dirty="0"/>
              <a:t>("</a:t>
            </a:r>
            <a:r>
              <a:rPr lang="en-US" dirty="0" err="1"/>
              <a:t>UserName</a:t>
            </a:r>
            <a:r>
              <a:rPr lang="en-US" dirty="0"/>
              <a:t>: ", </a:t>
            </a:r>
            <a:r>
              <a:rPr lang="en-US" dirty="0" err="1"/>
              <a:t>user_session_obj.getUsername</a:t>
            </a:r>
            <a:r>
              <a:rPr lang="en-US" dirty="0"/>
              <a:t>());</a:t>
            </a:r>
            <a:endParaRPr lang="en-GB" dirty="0"/>
          </a:p>
          <a:p>
            <a:pPr marL="0" indent="0">
              <a:buNone/>
            </a:pPr>
            <a:endParaRPr lang="en-GB" dirty="0"/>
          </a:p>
          <a:p>
            <a:endParaRPr lang="en-GB" dirty="0"/>
          </a:p>
        </p:txBody>
      </p:sp>
    </p:spTree>
    <p:extLst>
      <p:ext uri="{BB962C8B-B14F-4D97-AF65-F5344CB8AC3E}">
        <p14:creationId xmlns:p14="http://schemas.microsoft.com/office/powerpoint/2010/main" val="1796764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DD4D0-B0B5-47F4-AD48-1878E6C7CB2B}"/>
              </a:ext>
            </a:extLst>
          </p:cNvPr>
          <p:cNvSpPr>
            <a:spLocks noGrp="1"/>
          </p:cNvSpPr>
          <p:nvPr>
            <p:ph type="title"/>
          </p:nvPr>
        </p:nvSpPr>
        <p:spPr/>
        <p:txBody>
          <a:bodyPr/>
          <a:lstStyle/>
          <a:p>
            <a:r>
              <a:rPr lang="en-GB" dirty="0"/>
              <a:t>PROBLEMS</a:t>
            </a:r>
          </a:p>
        </p:txBody>
      </p:sp>
      <p:sp>
        <p:nvSpPr>
          <p:cNvPr id="5" name="Content Placeholder 4">
            <a:extLst>
              <a:ext uri="{FF2B5EF4-FFF2-40B4-BE49-F238E27FC236}">
                <a16:creationId xmlns:a16="http://schemas.microsoft.com/office/drawing/2014/main" id="{A69367D6-0A77-41AC-9376-C7CF8480E267}"/>
              </a:ext>
            </a:extLst>
          </p:cNvPr>
          <p:cNvSpPr>
            <a:spLocks noGrp="1"/>
          </p:cNvSpPr>
          <p:nvPr>
            <p:ph idx="1"/>
          </p:nvPr>
        </p:nvSpPr>
        <p:spPr/>
        <p:txBody>
          <a:bodyPr anchor="t"/>
          <a:lstStyle/>
          <a:p>
            <a:r>
              <a:rPr lang="en-US" b="1" dirty="0"/>
              <a:t>DATABASE</a:t>
            </a:r>
            <a:endParaRPr lang="en-GB" dirty="0"/>
          </a:p>
          <a:p>
            <a:pPr lvl="1"/>
            <a:r>
              <a:rPr lang="en-US" dirty="0"/>
              <a:t>Duplicate username, duplicate email</a:t>
            </a:r>
            <a:endParaRPr lang="en-GB" dirty="0"/>
          </a:p>
          <a:p>
            <a:pPr lvl="1"/>
            <a:r>
              <a:rPr lang="en-US" dirty="0"/>
              <a:t>Null values can be saved in the database</a:t>
            </a:r>
            <a:endParaRPr lang="en-GB" dirty="0"/>
          </a:p>
          <a:p>
            <a:pPr lvl="1"/>
            <a:r>
              <a:rPr lang="en-US" dirty="0"/>
              <a:t>Database structure is bad as users are only linked to coupons. Favorites and order list are in no way linked to user id</a:t>
            </a:r>
            <a:endParaRPr lang="en-GB" dirty="0"/>
          </a:p>
          <a:p>
            <a:pPr lvl="1"/>
            <a:r>
              <a:rPr lang="en-US" dirty="0"/>
              <a:t>SQL injection can be done in register and update user</a:t>
            </a:r>
            <a:endParaRPr lang="en-GB" dirty="0"/>
          </a:p>
          <a:p>
            <a:pPr lvl="1"/>
            <a:r>
              <a:rPr lang="en-US" dirty="0"/>
              <a:t>Update user info has an issue</a:t>
            </a:r>
            <a:endParaRPr lang="en-GB" dirty="0"/>
          </a:p>
        </p:txBody>
      </p:sp>
    </p:spTree>
    <p:extLst>
      <p:ext uri="{BB962C8B-B14F-4D97-AF65-F5344CB8AC3E}">
        <p14:creationId xmlns:p14="http://schemas.microsoft.com/office/powerpoint/2010/main" val="3391718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5F40-4E79-4AAA-8D43-742E197FA856}"/>
              </a:ext>
            </a:extLst>
          </p:cNvPr>
          <p:cNvSpPr>
            <a:spLocks noGrp="1"/>
          </p:cNvSpPr>
          <p:nvPr>
            <p:ph type="title"/>
          </p:nvPr>
        </p:nvSpPr>
        <p:spPr/>
        <p:txBody>
          <a:bodyPr/>
          <a:lstStyle/>
          <a:p>
            <a:r>
              <a:rPr lang="en-US" dirty="0"/>
              <a:t>SOLUTIONS</a:t>
            </a:r>
            <a:endParaRPr lang="en-GB" dirty="0"/>
          </a:p>
        </p:txBody>
      </p:sp>
      <p:sp>
        <p:nvSpPr>
          <p:cNvPr id="3" name="Content Placeholder 2">
            <a:extLst>
              <a:ext uri="{FF2B5EF4-FFF2-40B4-BE49-F238E27FC236}">
                <a16:creationId xmlns:a16="http://schemas.microsoft.com/office/drawing/2014/main" id="{A008F9EB-66DD-47DC-ABE9-901C3E16F276}"/>
              </a:ext>
            </a:extLst>
          </p:cNvPr>
          <p:cNvSpPr>
            <a:spLocks noGrp="1"/>
          </p:cNvSpPr>
          <p:nvPr>
            <p:ph idx="1"/>
          </p:nvPr>
        </p:nvSpPr>
        <p:spPr/>
        <p:txBody>
          <a:bodyPr anchor="t"/>
          <a:lstStyle/>
          <a:p>
            <a:r>
              <a:rPr lang="en-GB" b="1" dirty="0"/>
              <a:t>SECURITY</a:t>
            </a:r>
          </a:p>
          <a:p>
            <a:pPr lvl="1"/>
            <a:r>
              <a:rPr lang="en-US" dirty="0"/>
              <a:t>Remove the line of code adding the dummy user</a:t>
            </a:r>
            <a:endParaRPr lang="en-GB" dirty="0"/>
          </a:p>
          <a:p>
            <a:pPr lvl="1"/>
            <a:r>
              <a:rPr lang="en-US" dirty="0"/>
              <a:t>Encrypt the password</a:t>
            </a:r>
            <a:endParaRPr lang="en-GB" dirty="0"/>
          </a:p>
          <a:p>
            <a:pPr lvl="1"/>
            <a:r>
              <a:rPr lang="en-US" dirty="0"/>
              <a:t>Remove all Logcat </a:t>
            </a:r>
            <a:endParaRPr lang="en-GB" dirty="0"/>
          </a:p>
        </p:txBody>
      </p:sp>
    </p:spTree>
    <p:extLst>
      <p:ext uri="{BB962C8B-B14F-4D97-AF65-F5344CB8AC3E}">
        <p14:creationId xmlns:p14="http://schemas.microsoft.com/office/powerpoint/2010/main" val="30703366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5F40-4E79-4AAA-8D43-742E197FA856}"/>
              </a:ext>
            </a:extLst>
          </p:cNvPr>
          <p:cNvSpPr>
            <a:spLocks noGrp="1"/>
          </p:cNvSpPr>
          <p:nvPr>
            <p:ph type="title"/>
          </p:nvPr>
        </p:nvSpPr>
        <p:spPr/>
        <p:txBody>
          <a:bodyPr/>
          <a:lstStyle/>
          <a:p>
            <a:r>
              <a:rPr lang="en-US" dirty="0"/>
              <a:t>SOLUTIONS</a:t>
            </a:r>
            <a:endParaRPr lang="en-GB" dirty="0"/>
          </a:p>
        </p:txBody>
      </p:sp>
      <p:sp>
        <p:nvSpPr>
          <p:cNvPr id="3" name="Content Placeholder 2">
            <a:extLst>
              <a:ext uri="{FF2B5EF4-FFF2-40B4-BE49-F238E27FC236}">
                <a16:creationId xmlns:a16="http://schemas.microsoft.com/office/drawing/2014/main" id="{A008F9EB-66DD-47DC-ABE9-901C3E16F276}"/>
              </a:ext>
            </a:extLst>
          </p:cNvPr>
          <p:cNvSpPr>
            <a:spLocks noGrp="1"/>
          </p:cNvSpPr>
          <p:nvPr>
            <p:ph idx="1"/>
          </p:nvPr>
        </p:nvSpPr>
        <p:spPr/>
        <p:txBody>
          <a:bodyPr anchor="t"/>
          <a:lstStyle/>
          <a:p>
            <a:r>
              <a:rPr lang="en-GB" b="1" dirty="0"/>
              <a:t>DATABASE</a:t>
            </a:r>
          </a:p>
          <a:p>
            <a:pPr lvl="1"/>
            <a:r>
              <a:rPr lang="en-US" dirty="0"/>
              <a:t>Check the database against the username and email before insertion.</a:t>
            </a:r>
            <a:endParaRPr lang="en-GB" dirty="0"/>
          </a:p>
          <a:p>
            <a:pPr lvl="1"/>
            <a:r>
              <a:rPr lang="en-US" dirty="0"/>
              <a:t>Check the edit text for empty string and null value before inserting into database recheck again and after inserting into the database check it again in the database. Also when retrieving perform the check again.</a:t>
            </a:r>
            <a:endParaRPr lang="en-GB" dirty="0"/>
          </a:p>
          <a:p>
            <a:pPr lvl="1"/>
            <a:r>
              <a:rPr lang="en-US" dirty="0"/>
              <a:t>Create an extra column in favorites and order list to link the user id</a:t>
            </a:r>
            <a:endParaRPr lang="en-GB" dirty="0"/>
          </a:p>
          <a:p>
            <a:pPr lvl="1"/>
            <a:r>
              <a:rPr lang="en-US" dirty="0"/>
              <a:t> To prevent SQL injection create prepared statements and using the place holder ? SQLite </a:t>
            </a:r>
            <a:r>
              <a:rPr lang="en-US" dirty="0" err="1"/>
              <a:t>wi</a:t>
            </a:r>
            <a:endParaRPr lang="en-GB" dirty="0"/>
          </a:p>
          <a:p>
            <a:pPr lvl="1"/>
            <a:r>
              <a:rPr lang="en-US" dirty="0"/>
              <a:t>By using the placeholder ? SQLite automatically treats the data as input data and it does not interfere with parsing the actual SQL statement.</a:t>
            </a:r>
            <a:endParaRPr lang="en-GB" dirty="0"/>
          </a:p>
          <a:p>
            <a:pPr lvl="1"/>
            <a:r>
              <a:rPr lang="en-US" dirty="0"/>
              <a:t>Use a regular expression for user name and password. That way you can limit the type of special characters accepted. </a:t>
            </a:r>
            <a:endParaRPr lang="en-GB" dirty="0"/>
          </a:p>
        </p:txBody>
      </p:sp>
    </p:spTree>
    <p:extLst>
      <p:ext uri="{BB962C8B-B14F-4D97-AF65-F5344CB8AC3E}">
        <p14:creationId xmlns:p14="http://schemas.microsoft.com/office/powerpoint/2010/main" val="3352861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F9C5B-5B32-47D0-B481-784C9A575F9B}"/>
              </a:ext>
            </a:extLst>
          </p:cNvPr>
          <p:cNvSpPr>
            <a:spLocks noGrp="1"/>
          </p:cNvSpPr>
          <p:nvPr>
            <p:ph type="title"/>
          </p:nvPr>
        </p:nvSpPr>
        <p:spPr/>
        <p:txBody>
          <a:bodyPr/>
          <a:lstStyle/>
          <a:p>
            <a:r>
              <a:rPr lang="en-GB" dirty="0">
                <a:solidFill>
                  <a:schemeClr val="bg1"/>
                </a:solidFill>
              </a:rPr>
              <a:t>DUMMY USER</a:t>
            </a:r>
          </a:p>
        </p:txBody>
      </p:sp>
      <p:pic>
        <p:nvPicPr>
          <p:cNvPr id="6" name="Content Placeholder 5">
            <a:extLst>
              <a:ext uri="{FF2B5EF4-FFF2-40B4-BE49-F238E27FC236}">
                <a16:creationId xmlns:a16="http://schemas.microsoft.com/office/drawing/2014/main" id="{CBDD225C-F4F3-402D-AA7E-2B9F44E56CE5}"/>
              </a:ext>
            </a:extLst>
          </p:cNvPr>
          <p:cNvPicPr>
            <a:picLocks noGrp="1" noChangeAspect="1"/>
          </p:cNvPicPr>
          <p:nvPr>
            <p:ph idx="1"/>
          </p:nvPr>
        </p:nvPicPr>
        <p:blipFill>
          <a:blip r:embed="rId2"/>
          <a:stretch>
            <a:fillRect/>
          </a:stretch>
        </p:blipFill>
        <p:spPr>
          <a:xfrm>
            <a:off x="1223712" y="1344543"/>
            <a:ext cx="9741401" cy="2717940"/>
          </a:xfrm>
        </p:spPr>
      </p:pic>
      <p:sp>
        <p:nvSpPr>
          <p:cNvPr id="4" name="Text Placeholder 3">
            <a:extLst>
              <a:ext uri="{FF2B5EF4-FFF2-40B4-BE49-F238E27FC236}">
                <a16:creationId xmlns:a16="http://schemas.microsoft.com/office/drawing/2014/main" id="{8C33A707-6113-446A-9A65-5E6DE9A108C7}"/>
              </a:ext>
            </a:extLst>
          </p:cNvPr>
          <p:cNvSpPr>
            <a:spLocks noGrp="1"/>
          </p:cNvSpPr>
          <p:nvPr>
            <p:ph type="body" sz="half" idx="2"/>
          </p:nvPr>
        </p:nvSpPr>
        <p:spPr/>
        <p:txBody>
          <a:bodyPr/>
          <a:lstStyle/>
          <a:p>
            <a:endParaRPr lang="en-GB"/>
          </a:p>
        </p:txBody>
      </p:sp>
    </p:spTree>
    <p:extLst>
      <p:ext uri="{BB962C8B-B14F-4D97-AF65-F5344CB8AC3E}">
        <p14:creationId xmlns:p14="http://schemas.microsoft.com/office/powerpoint/2010/main" val="560414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F9C5B-5B32-47D0-B481-784C9A575F9B}"/>
              </a:ext>
            </a:extLst>
          </p:cNvPr>
          <p:cNvSpPr>
            <a:spLocks noGrp="1"/>
          </p:cNvSpPr>
          <p:nvPr>
            <p:ph type="title"/>
          </p:nvPr>
        </p:nvSpPr>
        <p:spPr/>
        <p:txBody>
          <a:bodyPr/>
          <a:lstStyle/>
          <a:p>
            <a:r>
              <a:rPr lang="en-GB" dirty="0">
                <a:solidFill>
                  <a:schemeClr val="bg1"/>
                </a:solidFill>
              </a:rPr>
              <a:t>EMAIL REGEX</a:t>
            </a:r>
          </a:p>
        </p:txBody>
      </p:sp>
      <p:pic>
        <p:nvPicPr>
          <p:cNvPr id="6" name="Content Placeholder 5">
            <a:extLst>
              <a:ext uri="{FF2B5EF4-FFF2-40B4-BE49-F238E27FC236}">
                <a16:creationId xmlns:a16="http://schemas.microsoft.com/office/drawing/2014/main" id="{CBDD225C-F4F3-402D-AA7E-2B9F44E56CE5}"/>
              </a:ext>
            </a:extLst>
          </p:cNvPr>
          <p:cNvPicPr>
            <a:picLocks noGrp="1" noChangeAspect="1"/>
          </p:cNvPicPr>
          <p:nvPr>
            <p:ph idx="1"/>
          </p:nvPr>
        </p:nvPicPr>
        <p:blipFill>
          <a:blip r:embed="rId2"/>
          <a:stretch>
            <a:fillRect/>
          </a:stretch>
        </p:blipFill>
        <p:spPr>
          <a:xfrm>
            <a:off x="1223712" y="1656443"/>
            <a:ext cx="9741401" cy="2094140"/>
          </a:xfrm>
        </p:spPr>
      </p:pic>
      <p:sp>
        <p:nvSpPr>
          <p:cNvPr id="4" name="Text Placeholder 3">
            <a:extLst>
              <a:ext uri="{FF2B5EF4-FFF2-40B4-BE49-F238E27FC236}">
                <a16:creationId xmlns:a16="http://schemas.microsoft.com/office/drawing/2014/main" id="{8C33A707-6113-446A-9A65-5E6DE9A108C7}"/>
              </a:ext>
            </a:extLst>
          </p:cNvPr>
          <p:cNvSpPr>
            <a:spLocks noGrp="1"/>
          </p:cNvSpPr>
          <p:nvPr>
            <p:ph type="body" sz="half" idx="2"/>
          </p:nvPr>
        </p:nvSpPr>
        <p:spPr/>
        <p:txBody>
          <a:bodyPr/>
          <a:lstStyle/>
          <a:p>
            <a:endParaRPr lang="en-GB" dirty="0"/>
          </a:p>
        </p:txBody>
      </p:sp>
    </p:spTree>
    <p:extLst>
      <p:ext uri="{BB962C8B-B14F-4D97-AF65-F5344CB8AC3E}">
        <p14:creationId xmlns:p14="http://schemas.microsoft.com/office/powerpoint/2010/main" val="47243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2C23-7206-4EFA-B8C8-B87F6627F72B}"/>
              </a:ext>
            </a:extLst>
          </p:cNvPr>
          <p:cNvSpPr>
            <a:spLocks noGrp="1"/>
          </p:cNvSpPr>
          <p:nvPr>
            <p:ph type="title"/>
          </p:nvPr>
        </p:nvSpPr>
        <p:spPr>
          <a:xfrm>
            <a:off x="575894" y="729657"/>
            <a:ext cx="11029616" cy="5431445"/>
          </a:xfrm>
        </p:spPr>
        <p:txBody>
          <a:bodyPr/>
          <a:lstStyle/>
          <a:p>
            <a:r>
              <a:rPr lang="en-GB" dirty="0"/>
              <a:t>OVERVIEW OF TESTING PROCESS</a:t>
            </a:r>
          </a:p>
        </p:txBody>
      </p:sp>
    </p:spTree>
    <p:extLst>
      <p:ext uri="{BB962C8B-B14F-4D97-AF65-F5344CB8AC3E}">
        <p14:creationId xmlns:p14="http://schemas.microsoft.com/office/powerpoint/2010/main" val="3794325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F9C5B-5B32-47D0-B481-784C9A575F9B}"/>
              </a:ext>
            </a:extLst>
          </p:cNvPr>
          <p:cNvSpPr>
            <a:spLocks noGrp="1"/>
          </p:cNvSpPr>
          <p:nvPr>
            <p:ph type="title"/>
          </p:nvPr>
        </p:nvSpPr>
        <p:spPr/>
        <p:txBody>
          <a:bodyPr/>
          <a:lstStyle/>
          <a:p>
            <a:r>
              <a:rPr lang="en-GB" dirty="0">
                <a:solidFill>
                  <a:schemeClr val="bg1"/>
                </a:solidFill>
              </a:rPr>
              <a:t>LOGCAT</a:t>
            </a:r>
          </a:p>
        </p:txBody>
      </p:sp>
      <p:pic>
        <p:nvPicPr>
          <p:cNvPr id="6" name="Content Placeholder 5">
            <a:extLst>
              <a:ext uri="{FF2B5EF4-FFF2-40B4-BE49-F238E27FC236}">
                <a16:creationId xmlns:a16="http://schemas.microsoft.com/office/drawing/2014/main" id="{CBDD225C-F4F3-402D-AA7E-2B9F44E56CE5}"/>
              </a:ext>
            </a:extLst>
          </p:cNvPr>
          <p:cNvPicPr>
            <a:picLocks noGrp="1" noChangeAspect="1"/>
          </p:cNvPicPr>
          <p:nvPr>
            <p:ph idx="1"/>
          </p:nvPr>
        </p:nvPicPr>
        <p:blipFill>
          <a:blip r:embed="rId2"/>
          <a:stretch>
            <a:fillRect/>
          </a:stretch>
        </p:blipFill>
        <p:spPr>
          <a:xfrm>
            <a:off x="1223712" y="1971077"/>
            <a:ext cx="9741401" cy="1464872"/>
          </a:xfrm>
        </p:spPr>
      </p:pic>
      <p:sp>
        <p:nvSpPr>
          <p:cNvPr id="4" name="Text Placeholder 3">
            <a:extLst>
              <a:ext uri="{FF2B5EF4-FFF2-40B4-BE49-F238E27FC236}">
                <a16:creationId xmlns:a16="http://schemas.microsoft.com/office/drawing/2014/main" id="{8C33A707-6113-446A-9A65-5E6DE9A108C7}"/>
              </a:ext>
            </a:extLst>
          </p:cNvPr>
          <p:cNvSpPr>
            <a:spLocks noGrp="1"/>
          </p:cNvSpPr>
          <p:nvPr>
            <p:ph type="body" sz="half" idx="2"/>
          </p:nvPr>
        </p:nvSpPr>
        <p:spPr/>
        <p:txBody>
          <a:bodyPr/>
          <a:lstStyle/>
          <a:p>
            <a:endParaRPr lang="en-GB"/>
          </a:p>
        </p:txBody>
      </p:sp>
    </p:spTree>
    <p:extLst>
      <p:ext uri="{BB962C8B-B14F-4D97-AF65-F5344CB8AC3E}">
        <p14:creationId xmlns:p14="http://schemas.microsoft.com/office/powerpoint/2010/main" val="4884623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F9C5B-5B32-47D0-B481-784C9A575F9B}"/>
              </a:ext>
            </a:extLst>
          </p:cNvPr>
          <p:cNvSpPr>
            <a:spLocks noGrp="1"/>
          </p:cNvSpPr>
          <p:nvPr>
            <p:ph type="title"/>
          </p:nvPr>
        </p:nvSpPr>
        <p:spPr/>
        <p:txBody>
          <a:bodyPr/>
          <a:lstStyle/>
          <a:p>
            <a:r>
              <a:rPr lang="en-GB" dirty="0">
                <a:solidFill>
                  <a:schemeClr val="bg1"/>
                </a:solidFill>
              </a:rPr>
              <a:t>PREPARED STATEMENTS</a:t>
            </a:r>
          </a:p>
        </p:txBody>
      </p:sp>
      <p:pic>
        <p:nvPicPr>
          <p:cNvPr id="6" name="Content Placeholder 5">
            <a:extLst>
              <a:ext uri="{FF2B5EF4-FFF2-40B4-BE49-F238E27FC236}">
                <a16:creationId xmlns:a16="http://schemas.microsoft.com/office/drawing/2014/main" id="{CBDD225C-F4F3-402D-AA7E-2B9F44E56CE5}"/>
              </a:ext>
            </a:extLst>
          </p:cNvPr>
          <p:cNvPicPr>
            <a:picLocks noGrp="1" noChangeAspect="1"/>
          </p:cNvPicPr>
          <p:nvPr>
            <p:ph idx="1"/>
          </p:nvPr>
        </p:nvPicPr>
        <p:blipFill>
          <a:blip r:embed="rId2"/>
          <a:stretch>
            <a:fillRect/>
          </a:stretch>
        </p:blipFill>
        <p:spPr>
          <a:xfrm>
            <a:off x="1215204" y="790113"/>
            <a:ext cx="9501155" cy="4234648"/>
          </a:xfrm>
        </p:spPr>
      </p:pic>
      <p:sp>
        <p:nvSpPr>
          <p:cNvPr id="4" name="Text Placeholder 3">
            <a:extLst>
              <a:ext uri="{FF2B5EF4-FFF2-40B4-BE49-F238E27FC236}">
                <a16:creationId xmlns:a16="http://schemas.microsoft.com/office/drawing/2014/main" id="{8C33A707-6113-446A-9A65-5E6DE9A108C7}"/>
              </a:ext>
            </a:extLst>
          </p:cNvPr>
          <p:cNvSpPr>
            <a:spLocks noGrp="1"/>
          </p:cNvSpPr>
          <p:nvPr>
            <p:ph type="body" sz="half" idx="2"/>
          </p:nvPr>
        </p:nvSpPr>
        <p:spPr/>
        <p:txBody>
          <a:bodyPr/>
          <a:lstStyle/>
          <a:p>
            <a:endParaRPr lang="en-GB"/>
          </a:p>
        </p:txBody>
      </p:sp>
    </p:spTree>
    <p:extLst>
      <p:ext uri="{BB962C8B-B14F-4D97-AF65-F5344CB8AC3E}">
        <p14:creationId xmlns:p14="http://schemas.microsoft.com/office/powerpoint/2010/main" val="402508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F9C5B-5B32-47D0-B481-784C9A575F9B}"/>
              </a:ext>
            </a:extLst>
          </p:cNvPr>
          <p:cNvSpPr>
            <a:spLocks noGrp="1"/>
          </p:cNvSpPr>
          <p:nvPr>
            <p:ph type="title"/>
          </p:nvPr>
        </p:nvSpPr>
        <p:spPr/>
        <p:txBody>
          <a:bodyPr/>
          <a:lstStyle/>
          <a:p>
            <a:r>
              <a:rPr lang="en-GB" dirty="0">
                <a:solidFill>
                  <a:schemeClr val="bg1"/>
                </a:solidFill>
              </a:rPr>
              <a:t>PLACEHOLDER</a:t>
            </a:r>
          </a:p>
        </p:txBody>
      </p:sp>
      <p:pic>
        <p:nvPicPr>
          <p:cNvPr id="6" name="Content Placeholder 5">
            <a:extLst>
              <a:ext uri="{FF2B5EF4-FFF2-40B4-BE49-F238E27FC236}">
                <a16:creationId xmlns:a16="http://schemas.microsoft.com/office/drawing/2014/main" id="{CBDD225C-F4F3-402D-AA7E-2B9F44E56CE5}"/>
              </a:ext>
            </a:extLst>
          </p:cNvPr>
          <p:cNvPicPr>
            <a:picLocks noGrp="1" noChangeAspect="1"/>
          </p:cNvPicPr>
          <p:nvPr>
            <p:ph idx="1"/>
          </p:nvPr>
        </p:nvPicPr>
        <p:blipFill>
          <a:blip r:embed="rId2"/>
          <a:stretch>
            <a:fillRect/>
          </a:stretch>
        </p:blipFill>
        <p:spPr>
          <a:xfrm>
            <a:off x="1223712" y="2280226"/>
            <a:ext cx="9741401" cy="846574"/>
          </a:xfrm>
        </p:spPr>
      </p:pic>
      <p:sp>
        <p:nvSpPr>
          <p:cNvPr id="4" name="Text Placeholder 3">
            <a:extLst>
              <a:ext uri="{FF2B5EF4-FFF2-40B4-BE49-F238E27FC236}">
                <a16:creationId xmlns:a16="http://schemas.microsoft.com/office/drawing/2014/main" id="{8C33A707-6113-446A-9A65-5E6DE9A108C7}"/>
              </a:ext>
            </a:extLst>
          </p:cNvPr>
          <p:cNvSpPr>
            <a:spLocks noGrp="1"/>
          </p:cNvSpPr>
          <p:nvPr>
            <p:ph type="body" sz="half" idx="2"/>
          </p:nvPr>
        </p:nvSpPr>
        <p:spPr/>
        <p:txBody>
          <a:bodyPr/>
          <a:lstStyle/>
          <a:p>
            <a:endParaRPr lang="en-GB"/>
          </a:p>
        </p:txBody>
      </p:sp>
    </p:spTree>
    <p:extLst>
      <p:ext uri="{BB962C8B-B14F-4D97-AF65-F5344CB8AC3E}">
        <p14:creationId xmlns:p14="http://schemas.microsoft.com/office/powerpoint/2010/main" val="2577130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F9C5B-5B32-47D0-B481-784C9A575F9B}"/>
              </a:ext>
            </a:extLst>
          </p:cNvPr>
          <p:cNvSpPr>
            <a:spLocks noGrp="1"/>
          </p:cNvSpPr>
          <p:nvPr>
            <p:ph type="title"/>
          </p:nvPr>
        </p:nvSpPr>
        <p:spPr/>
        <p:txBody>
          <a:bodyPr/>
          <a:lstStyle/>
          <a:p>
            <a:r>
              <a:rPr lang="en-GB" dirty="0">
                <a:solidFill>
                  <a:schemeClr val="bg1"/>
                </a:solidFill>
              </a:rPr>
              <a:t>REGISTER USER</a:t>
            </a:r>
          </a:p>
        </p:txBody>
      </p:sp>
      <p:pic>
        <p:nvPicPr>
          <p:cNvPr id="6" name="Content Placeholder 5">
            <a:extLst>
              <a:ext uri="{FF2B5EF4-FFF2-40B4-BE49-F238E27FC236}">
                <a16:creationId xmlns:a16="http://schemas.microsoft.com/office/drawing/2014/main" id="{CBDD225C-F4F3-402D-AA7E-2B9F44E56CE5}"/>
              </a:ext>
            </a:extLst>
          </p:cNvPr>
          <p:cNvPicPr>
            <a:picLocks noGrp="1" noChangeAspect="1"/>
          </p:cNvPicPr>
          <p:nvPr>
            <p:ph idx="1"/>
          </p:nvPr>
        </p:nvPicPr>
        <p:blipFill>
          <a:blip r:embed="rId2"/>
          <a:stretch>
            <a:fillRect/>
          </a:stretch>
        </p:blipFill>
        <p:spPr>
          <a:xfrm>
            <a:off x="1392016" y="1344543"/>
            <a:ext cx="9404792" cy="2717940"/>
          </a:xfrm>
        </p:spPr>
      </p:pic>
      <p:sp>
        <p:nvSpPr>
          <p:cNvPr id="4" name="Text Placeholder 3">
            <a:extLst>
              <a:ext uri="{FF2B5EF4-FFF2-40B4-BE49-F238E27FC236}">
                <a16:creationId xmlns:a16="http://schemas.microsoft.com/office/drawing/2014/main" id="{8C33A707-6113-446A-9A65-5E6DE9A108C7}"/>
              </a:ext>
            </a:extLst>
          </p:cNvPr>
          <p:cNvSpPr>
            <a:spLocks noGrp="1"/>
          </p:cNvSpPr>
          <p:nvPr>
            <p:ph type="body" sz="half" idx="2"/>
          </p:nvPr>
        </p:nvSpPr>
        <p:spPr/>
        <p:txBody>
          <a:bodyPr/>
          <a:lstStyle/>
          <a:p>
            <a:endParaRPr lang="en-GB"/>
          </a:p>
        </p:txBody>
      </p:sp>
    </p:spTree>
    <p:extLst>
      <p:ext uri="{BB962C8B-B14F-4D97-AF65-F5344CB8AC3E}">
        <p14:creationId xmlns:p14="http://schemas.microsoft.com/office/powerpoint/2010/main" val="16537978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F9C5B-5B32-47D0-B481-784C9A575F9B}"/>
              </a:ext>
            </a:extLst>
          </p:cNvPr>
          <p:cNvSpPr>
            <a:spLocks noGrp="1"/>
          </p:cNvSpPr>
          <p:nvPr>
            <p:ph type="title"/>
          </p:nvPr>
        </p:nvSpPr>
        <p:spPr/>
        <p:txBody>
          <a:bodyPr/>
          <a:lstStyle/>
          <a:p>
            <a:r>
              <a:rPr lang="en-GB" dirty="0">
                <a:solidFill>
                  <a:schemeClr val="bg1"/>
                </a:solidFill>
              </a:rPr>
              <a:t>update USER</a:t>
            </a:r>
          </a:p>
        </p:txBody>
      </p:sp>
      <p:pic>
        <p:nvPicPr>
          <p:cNvPr id="6" name="Content Placeholder 5">
            <a:extLst>
              <a:ext uri="{FF2B5EF4-FFF2-40B4-BE49-F238E27FC236}">
                <a16:creationId xmlns:a16="http://schemas.microsoft.com/office/drawing/2014/main" id="{CBDD225C-F4F3-402D-AA7E-2B9F44E56CE5}"/>
              </a:ext>
            </a:extLst>
          </p:cNvPr>
          <p:cNvPicPr>
            <a:picLocks noGrp="1" noChangeAspect="1"/>
          </p:cNvPicPr>
          <p:nvPr>
            <p:ph idx="1"/>
          </p:nvPr>
        </p:nvPicPr>
        <p:blipFill>
          <a:blip r:embed="rId2"/>
          <a:stretch>
            <a:fillRect/>
          </a:stretch>
        </p:blipFill>
        <p:spPr>
          <a:xfrm>
            <a:off x="1392016" y="1584384"/>
            <a:ext cx="9404792" cy="2238258"/>
          </a:xfrm>
        </p:spPr>
      </p:pic>
      <p:sp>
        <p:nvSpPr>
          <p:cNvPr id="4" name="Text Placeholder 3">
            <a:extLst>
              <a:ext uri="{FF2B5EF4-FFF2-40B4-BE49-F238E27FC236}">
                <a16:creationId xmlns:a16="http://schemas.microsoft.com/office/drawing/2014/main" id="{8C33A707-6113-446A-9A65-5E6DE9A108C7}"/>
              </a:ext>
            </a:extLst>
          </p:cNvPr>
          <p:cNvSpPr>
            <a:spLocks noGrp="1"/>
          </p:cNvSpPr>
          <p:nvPr>
            <p:ph type="body" sz="half" idx="2"/>
          </p:nvPr>
        </p:nvSpPr>
        <p:spPr/>
        <p:txBody>
          <a:bodyPr/>
          <a:lstStyle/>
          <a:p>
            <a:endParaRPr lang="en-GB"/>
          </a:p>
        </p:txBody>
      </p:sp>
    </p:spTree>
    <p:extLst>
      <p:ext uri="{BB962C8B-B14F-4D97-AF65-F5344CB8AC3E}">
        <p14:creationId xmlns:p14="http://schemas.microsoft.com/office/powerpoint/2010/main" val="2580621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2C23-7206-4EFA-B8C8-B87F6627F72B}"/>
              </a:ext>
            </a:extLst>
          </p:cNvPr>
          <p:cNvSpPr>
            <a:spLocks noGrp="1"/>
          </p:cNvSpPr>
          <p:nvPr>
            <p:ph type="title"/>
          </p:nvPr>
        </p:nvSpPr>
        <p:spPr>
          <a:xfrm>
            <a:off x="575894" y="729657"/>
            <a:ext cx="11029616" cy="5431445"/>
          </a:xfrm>
        </p:spPr>
        <p:txBody>
          <a:bodyPr/>
          <a:lstStyle/>
          <a:p>
            <a:r>
              <a:rPr lang="en-GB" dirty="0"/>
              <a:t>QUESTIONS and COMMENTS</a:t>
            </a:r>
          </a:p>
        </p:txBody>
      </p:sp>
    </p:spTree>
    <p:extLst>
      <p:ext uri="{BB962C8B-B14F-4D97-AF65-F5344CB8AC3E}">
        <p14:creationId xmlns:p14="http://schemas.microsoft.com/office/powerpoint/2010/main" val="3925515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A3BAF-5780-42B4-8B45-692698D93831}"/>
              </a:ext>
            </a:extLst>
          </p:cNvPr>
          <p:cNvSpPr>
            <a:spLocks noGrp="1"/>
          </p:cNvSpPr>
          <p:nvPr>
            <p:ph type="title"/>
          </p:nvPr>
        </p:nvSpPr>
        <p:spPr/>
        <p:txBody>
          <a:bodyPr/>
          <a:lstStyle/>
          <a:p>
            <a:r>
              <a:rPr lang="en-GB" dirty="0"/>
              <a:t>OVERVIEW OF TESTING PROCESS</a:t>
            </a:r>
          </a:p>
        </p:txBody>
      </p:sp>
      <p:pic>
        <p:nvPicPr>
          <p:cNvPr id="1026" name="Picture 2" descr="Image result for espresso cucumber">
            <a:extLst>
              <a:ext uri="{FF2B5EF4-FFF2-40B4-BE49-F238E27FC236}">
                <a16:creationId xmlns:a16="http://schemas.microsoft.com/office/drawing/2014/main" id="{29BF43A7-19DC-4703-B574-E589236993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0" t="1172" r="21760" b="1903"/>
          <a:stretch/>
        </p:blipFill>
        <p:spPr bwMode="auto">
          <a:xfrm>
            <a:off x="6925686" y="2790817"/>
            <a:ext cx="4685122" cy="3440300"/>
          </a:xfrm>
          <a:prstGeom prst="rect">
            <a:avLst/>
          </a:prstGeom>
          <a:noFill/>
          <a:extLst>
            <a:ext uri="{909E8E84-426E-40DD-AFC4-6F175D3DCCD1}">
              <a14:hiddenFill xmlns:a14="http://schemas.microsoft.com/office/drawing/2010/main">
                <a:solidFill>
                  <a:srgbClr val="FFFFFF"/>
                </a:solidFill>
              </a14:hiddenFill>
            </a:ext>
          </a:extLst>
        </p:spPr>
      </p:pic>
      <p:sp>
        <p:nvSpPr>
          <p:cNvPr id="3" name="Vertical Text Placeholder 2">
            <a:extLst>
              <a:ext uri="{FF2B5EF4-FFF2-40B4-BE49-F238E27FC236}">
                <a16:creationId xmlns:a16="http://schemas.microsoft.com/office/drawing/2014/main" id="{C8985F90-5F89-4E9D-99B0-26FEB01B93AA}"/>
              </a:ext>
            </a:extLst>
          </p:cNvPr>
          <p:cNvSpPr>
            <a:spLocks noGrp="1"/>
          </p:cNvSpPr>
          <p:nvPr>
            <p:ph type="body" orient="vert" idx="1"/>
          </p:nvPr>
        </p:nvSpPr>
        <p:spPr/>
        <p:txBody>
          <a:bodyPr vert="horz"/>
          <a:lstStyle/>
          <a:p>
            <a:pPr>
              <a:lnSpc>
                <a:spcPct val="150000"/>
              </a:lnSpc>
            </a:pPr>
            <a:r>
              <a:rPr lang="en-GB" sz="2000" dirty="0"/>
              <a:t>MANUAL TESTING</a:t>
            </a:r>
          </a:p>
          <a:p>
            <a:pPr>
              <a:lnSpc>
                <a:spcPct val="150000"/>
              </a:lnSpc>
            </a:pPr>
            <a:r>
              <a:rPr lang="en-GB" sz="2000" dirty="0"/>
              <a:t>AUTOMATED TESTING</a:t>
            </a:r>
          </a:p>
          <a:p>
            <a:pPr lvl="1"/>
            <a:r>
              <a:rPr lang="en-GB" sz="1800" dirty="0"/>
              <a:t>ACCEPTANCE TESTING FRAMEWORK: CUCUMBER</a:t>
            </a:r>
          </a:p>
          <a:p>
            <a:pPr lvl="1"/>
            <a:r>
              <a:rPr lang="en-GB" sz="1800" dirty="0"/>
              <a:t>TESTING FRAMEWORK: ESPRESSO</a:t>
            </a:r>
          </a:p>
          <a:p>
            <a:pPr marL="0" indent="0">
              <a:buNone/>
            </a:pPr>
            <a:endParaRPr lang="en-GB" dirty="0"/>
          </a:p>
          <a:p>
            <a:r>
              <a:rPr lang="en-GB" sz="2000" dirty="0"/>
              <a:t>DATABASE TESTING</a:t>
            </a:r>
          </a:p>
        </p:txBody>
      </p:sp>
    </p:spTree>
    <p:extLst>
      <p:ext uri="{BB962C8B-B14F-4D97-AF65-F5344CB8AC3E}">
        <p14:creationId xmlns:p14="http://schemas.microsoft.com/office/powerpoint/2010/main" val="4080364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2C23-7206-4EFA-B8C8-B87F6627F72B}"/>
              </a:ext>
            </a:extLst>
          </p:cNvPr>
          <p:cNvSpPr>
            <a:spLocks noGrp="1"/>
          </p:cNvSpPr>
          <p:nvPr>
            <p:ph type="title"/>
          </p:nvPr>
        </p:nvSpPr>
        <p:spPr>
          <a:xfrm>
            <a:off x="575894" y="729657"/>
            <a:ext cx="11029616" cy="5431445"/>
          </a:xfrm>
        </p:spPr>
        <p:txBody>
          <a:bodyPr/>
          <a:lstStyle/>
          <a:p>
            <a:r>
              <a:rPr lang="en-GB" dirty="0"/>
              <a:t>BREAKDOWN OF TESTING PROCESS</a:t>
            </a:r>
          </a:p>
        </p:txBody>
      </p:sp>
    </p:spTree>
    <p:extLst>
      <p:ext uri="{BB962C8B-B14F-4D97-AF65-F5344CB8AC3E}">
        <p14:creationId xmlns:p14="http://schemas.microsoft.com/office/powerpoint/2010/main" val="3902970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2C23-7206-4EFA-B8C8-B87F6627F72B}"/>
              </a:ext>
            </a:extLst>
          </p:cNvPr>
          <p:cNvSpPr>
            <a:spLocks noGrp="1"/>
          </p:cNvSpPr>
          <p:nvPr>
            <p:ph type="title"/>
          </p:nvPr>
        </p:nvSpPr>
        <p:spPr>
          <a:xfrm>
            <a:off x="575894" y="729657"/>
            <a:ext cx="11029616" cy="5431445"/>
          </a:xfrm>
        </p:spPr>
        <p:txBody>
          <a:bodyPr/>
          <a:lstStyle/>
          <a:p>
            <a:r>
              <a:rPr lang="en-GB" dirty="0"/>
              <a:t>MANUAL TESTING</a:t>
            </a:r>
          </a:p>
        </p:txBody>
      </p:sp>
    </p:spTree>
    <p:extLst>
      <p:ext uri="{BB962C8B-B14F-4D97-AF65-F5344CB8AC3E}">
        <p14:creationId xmlns:p14="http://schemas.microsoft.com/office/powerpoint/2010/main" val="2508205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4711F-4F54-4C81-907C-4CCCAEEF4C0C}"/>
              </a:ext>
            </a:extLst>
          </p:cNvPr>
          <p:cNvSpPr>
            <a:spLocks noGrp="1"/>
          </p:cNvSpPr>
          <p:nvPr>
            <p:ph type="title"/>
          </p:nvPr>
        </p:nvSpPr>
        <p:spPr/>
        <p:txBody>
          <a:bodyPr/>
          <a:lstStyle/>
          <a:p>
            <a:r>
              <a:rPr lang="en-GB" dirty="0"/>
              <a:t>MANUAL TESTING</a:t>
            </a:r>
          </a:p>
        </p:txBody>
      </p:sp>
      <p:pic>
        <p:nvPicPr>
          <p:cNvPr id="4" name="Picture 3">
            <a:extLst>
              <a:ext uri="{FF2B5EF4-FFF2-40B4-BE49-F238E27FC236}">
                <a16:creationId xmlns:a16="http://schemas.microsoft.com/office/drawing/2014/main" id="{63AECA64-9F52-4969-AA39-19AB5D5A9892}"/>
              </a:ext>
            </a:extLst>
          </p:cNvPr>
          <p:cNvPicPr>
            <a:picLocks noChangeAspect="1"/>
          </p:cNvPicPr>
          <p:nvPr/>
        </p:nvPicPr>
        <p:blipFill>
          <a:blip r:embed="rId2"/>
          <a:stretch>
            <a:fillRect/>
          </a:stretch>
        </p:blipFill>
        <p:spPr>
          <a:xfrm>
            <a:off x="743085" y="2059618"/>
            <a:ext cx="2554271" cy="4540925"/>
          </a:xfrm>
          <a:prstGeom prst="rect">
            <a:avLst/>
          </a:prstGeom>
        </p:spPr>
      </p:pic>
      <p:pic>
        <p:nvPicPr>
          <p:cNvPr id="6" name="Picture 5">
            <a:extLst>
              <a:ext uri="{FF2B5EF4-FFF2-40B4-BE49-F238E27FC236}">
                <a16:creationId xmlns:a16="http://schemas.microsoft.com/office/drawing/2014/main" id="{91046B62-7B43-4809-A07D-CCB4850D366B}"/>
              </a:ext>
            </a:extLst>
          </p:cNvPr>
          <p:cNvPicPr>
            <a:picLocks noChangeAspect="1"/>
          </p:cNvPicPr>
          <p:nvPr/>
        </p:nvPicPr>
        <p:blipFill>
          <a:blip r:embed="rId3"/>
          <a:stretch>
            <a:fillRect/>
          </a:stretch>
        </p:blipFill>
        <p:spPr>
          <a:xfrm>
            <a:off x="8400169" y="2059618"/>
            <a:ext cx="2554273" cy="4540930"/>
          </a:xfrm>
          <a:prstGeom prst="rect">
            <a:avLst/>
          </a:prstGeom>
        </p:spPr>
      </p:pic>
      <p:cxnSp>
        <p:nvCxnSpPr>
          <p:cNvPr id="10" name="Straight Arrow Connector 9">
            <a:extLst>
              <a:ext uri="{FF2B5EF4-FFF2-40B4-BE49-F238E27FC236}">
                <a16:creationId xmlns:a16="http://schemas.microsoft.com/office/drawing/2014/main" id="{653AA770-1B43-4C96-92FB-09D75290ACE1}"/>
              </a:ext>
            </a:extLst>
          </p:cNvPr>
          <p:cNvCxnSpPr/>
          <p:nvPr/>
        </p:nvCxnSpPr>
        <p:spPr>
          <a:xfrm flipH="1">
            <a:off x="2991775" y="4953740"/>
            <a:ext cx="17666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23C9425-DD05-486E-8B25-490952D5A817}"/>
              </a:ext>
            </a:extLst>
          </p:cNvPr>
          <p:cNvCxnSpPr/>
          <p:nvPr/>
        </p:nvCxnSpPr>
        <p:spPr>
          <a:xfrm>
            <a:off x="6438204" y="6098959"/>
            <a:ext cx="19619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978533-18AC-4BA1-8F4C-B859D98755CB}"/>
              </a:ext>
            </a:extLst>
          </p:cNvPr>
          <p:cNvSpPr txBox="1"/>
          <p:nvPr/>
        </p:nvSpPr>
        <p:spPr>
          <a:xfrm>
            <a:off x="4758431" y="4769074"/>
            <a:ext cx="2554271" cy="369332"/>
          </a:xfrm>
          <a:prstGeom prst="rect">
            <a:avLst/>
          </a:prstGeom>
          <a:noFill/>
        </p:spPr>
        <p:txBody>
          <a:bodyPr wrap="square" rtlCol="0">
            <a:spAutoFit/>
          </a:bodyPr>
          <a:lstStyle/>
          <a:p>
            <a:r>
              <a:rPr lang="en-GB" dirty="0"/>
              <a:t>Font not very readable</a:t>
            </a:r>
          </a:p>
        </p:txBody>
      </p:sp>
      <p:sp>
        <p:nvSpPr>
          <p:cNvPr id="14" name="TextBox 13">
            <a:extLst>
              <a:ext uri="{FF2B5EF4-FFF2-40B4-BE49-F238E27FC236}">
                <a16:creationId xmlns:a16="http://schemas.microsoft.com/office/drawing/2014/main" id="{549D23B8-49D5-4927-87E0-4F4B009B322C}"/>
              </a:ext>
            </a:extLst>
          </p:cNvPr>
          <p:cNvSpPr txBox="1"/>
          <p:nvPr/>
        </p:nvSpPr>
        <p:spPr>
          <a:xfrm>
            <a:off x="3950563" y="5850384"/>
            <a:ext cx="2370338" cy="646331"/>
          </a:xfrm>
          <a:prstGeom prst="rect">
            <a:avLst/>
          </a:prstGeom>
          <a:noFill/>
        </p:spPr>
        <p:txBody>
          <a:bodyPr wrap="square" rtlCol="0">
            <a:spAutoFit/>
          </a:bodyPr>
          <a:lstStyle/>
          <a:p>
            <a:r>
              <a:rPr lang="en-GB" dirty="0"/>
              <a:t>Bottom Navigation Bar not visible</a:t>
            </a:r>
          </a:p>
        </p:txBody>
      </p:sp>
    </p:spTree>
    <p:extLst>
      <p:ext uri="{BB962C8B-B14F-4D97-AF65-F5344CB8AC3E}">
        <p14:creationId xmlns:p14="http://schemas.microsoft.com/office/powerpoint/2010/main" val="2882264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4711F-4F54-4C81-907C-4CCCAEEF4C0C}"/>
              </a:ext>
            </a:extLst>
          </p:cNvPr>
          <p:cNvSpPr>
            <a:spLocks noGrp="1"/>
          </p:cNvSpPr>
          <p:nvPr>
            <p:ph type="title"/>
          </p:nvPr>
        </p:nvSpPr>
        <p:spPr/>
        <p:txBody>
          <a:bodyPr/>
          <a:lstStyle/>
          <a:p>
            <a:r>
              <a:rPr lang="en-GB" dirty="0"/>
              <a:t>MANUAL TESTING</a:t>
            </a:r>
          </a:p>
        </p:txBody>
      </p:sp>
      <p:pic>
        <p:nvPicPr>
          <p:cNvPr id="4" name="Picture 3">
            <a:extLst>
              <a:ext uri="{FF2B5EF4-FFF2-40B4-BE49-F238E27FC236}">
                <a16:creationId xmlns:a16="http://schemas.microsoft.com/office/drawing/2014/main" id="{63AECA64-9F52-4969-AA39-19AB5D5A9892}"/>
              </a:ext>
            </a:extLst>
          </p:cNvPr>
          <p:cNvPicPr>
            <a:picLocks noChangeAspect="1"/>
          </p:cNvPicPr>
          <p:nvPr/>
        </p:nvPicPr>
        <p:blipFill>
          <a:blip r:embed="rId2"/>
          <a:stretch>
            <a:fillRect/>
          </a:stretch>
        </p:blipFill>
        <p:spPr>
          <a:xfrm>
            <a:off x="743085" y="2059618"/>
            <a:ext cx="2554270" cy="4540925"/>
          </a:xfrm>
          <a:prstGeom prst="rect">
            <a:avLst/>
          </a:prstGeom>
        </p:spPr>
      </p:pic>
      <p:pic>
        <p:nvPicPr>
          <p:cNvPr id="6" name="Picture 5">
            <a:extLst>
              <a:ext uri="{FF2B5EF4-FFF2-40B4-BE49-F238E27FC236}">
                <a16:creationId xmlns:a16="http://schemas.microsoft.com/office/drawing/2014/main" id="{91046B62-7B43-4809-A07D-CCB4850D366B}"/>
              </a:ext>
            </a:extLst>
          </p:cNvPr>
          <p:cNvPicPr>
            <a:picLocks noChangeAspect="1"/>
          </p:cNvPicPr>
          <p:nvPr/>
        </p:nvPicPr>
        <p:blipFill>
          <a:blip r:embed="rId3"/>
          <a:stretch>
            <a:fillRect/>
          </a:stretch>
        </p:blipFill>
        <p:spPr>
          <a:xfrm>
            <a:off x="8400169" y="2059618"/>
            <a:ext cx="2554273" cy="4540929"/>
          </a:xfrm>
          <a:prstGeom prst="rect">
            <a:avLst/>
          </a:prstGeom>
        </p:spPr>
      </p:pic>
      <p:cxnSp>
        <p:nvCxnSpPr>
          <p:cNvPr id="10" name="Straight Arrow Connector 9">
            <a:extLst>
              <a:ext uri="{FF2B5EF4-FFF2-40B4-BE49-F238E27FC236}">
                <a16:creationId xmlns:a16="http://schemas.microsoft.com/office/drawing/2014/main" id="{653AA770-1B43-4C96-92FB-09D75290ACE1}"/>
              </a:ext>
            </a:extLst>
          </p:cNvPr>
          <p:cNvCxnSpPr>
            <a:cxnSpLocks/>
            <a:stCxn id="13" idx="1"/>
          </p:cNvCxnSpPr>
          <p:nvPr/>
        </p:nvCxnSpPr>
        <p:spPr>
          <a:xfrm flipH="1" flipV="1">
            <a:off x="2117270" y="4431722"/>
            <a:ext cx="2850980" cy="323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23C9425-DD05-486E-8B25-490952D5A817}"/>
              </a:ext>
            </a:extLst>
          </p:cNvPr>
          <p:cNvCxnSpPr>
            <a:cxnSpLocks/>
          </p:cNvCxnSpPr>
          <p:nvPr/>
        </p:nvCxnSpPr>
        <p:spPr>
          <a:xfrm flipV="1">
            <a:off x="6729274" y="4616389"/>
            <a:ext cx="1670895" cy="1216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1978533-18AC-4BA1-8F4C-B859D98755CB}"/>
              </a:ext>
            </a:extLst>
          </p:cNvPr>
          <p:cNvSpPr txBox="1"/>
          <p:nvPr/>
        </p:nvSpPr>
        <p:spPr>
          <a:xfrm>
            <a:off x="4968250" y="4431722"/>
            <a:ext cx="2554271" cy="646331"/>
          </a:xfrm>
          <a:prstGeom prst="rect">
            <a:avLst/>
          </a:prstGeom>
          <a:noFill/>
        </p:spPr>
        <p:txBody>
          <a:bodyPr wrap="square" rtlCol="0">
            <a:spAutoFit/>
          </a:bodyPr>
          <a:lstStyle/>
          <a:p>
            <a:r>
              <a:rPr lang="en-GB" dirty="0"/>
              <a:t>Duplicate items can appear in favourites</a:t>
            </a:r>
          </a:p>
        </p:txBody>
      </p:sp>
      <p:sp>
        <p:nvSpPr>
          <p:cNvPr id="14" name="TextBox 13">
            <a:extLst>
              <a:ext uri="{FF2B5EF4-FFF2-40B4-BE49-F238E27FC236}">
                <a16:creationId xmlns:a16="http://schemas.microsoft.com/office/drawing/2014/main" id="{549D23B8-49D5-4927-87E0-4F4B009B322C}"/>
              </a:ext>
            </a:extLst>
          </p:cNvPr>
          <p:cNvSpPr txBox="1"/>
          <p:nvPr/>
        </p:nvSpPr>
        <p:spPr>
          <a:xfrm>
            <a:off x="3883932" y="5694179"/>
            <a:ext cx="2945814" cy="646331"/>
          </a:xfrm>
          <a:prstGeom prst="rect">
            <a:avLst/>
          </a:prstGeom>
          <a:noFill/>
        </p:spPr>
        <p:txBody>
          <a:bodyPr wrap="square" rtlCol="0">
            <a:spAutoFit/>
          </a:bodyPr>
          <a:lstStyle/>
          <a:p>
            <a:r>
              <a:rPr lang="en-GB" dirty="0"/>
              <a:t>Not all images are accurate; Some are even blank</a:t>
            </a:r>
          </a:p>
        </p:txBody>
      </p:sp>
      <p:cxnSp>
        <p:nvCxnSpPr>
          <p:cNvPr id="9" name="Straight Arrow Connector 8">
            <a:extLst>
              <a:ext uri="{FF2B5EF4-FFF2-40B4-BE49-F238E27FC236}">
                <a16:creationId xmlns:a16="http://schemas.microsoft.com/office/drawing/2014/main" id="{3A36E27C-4C8E-477D-8DB1-7ADE03E53F7B}"/>
              </a:ext>
            </a:extLst>
          </p:cNvPr>
          <p:cNvCxnSpPr>
            <a:cxnSpLocks/>
            <a:stCxn id="13" idx="1"/>
          </p:cNvCxnSpPr>
          <p:nvPr/>
        </p:nvCxnSpPr>
        <p:spPr>
          <a:xfrm flipH="1">
            <a:off x="2089640" y="4754888"/>
            <a:ext cx="2878610" cy="731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93103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docProps/app.xml><?xml version="1.0" encoding="utf-8"?>
<Properties xmlns="http://schemas.openxmlformats.org/officeDocument/2006/extended-properties" xmlns:vt="http://schemas.openxmlformats.org/officeDocument/2006/docPropsVTypes">
  <Template>TM03457464[[fn=Dividend]]</Template>
  <TotalTime>1342</TotalTime>
  <Words>578</Words>
  <Application>Microsoft Office PowerPoint</Application>
  <PresentationFormat>Widescreen</PresentationFormat>
  <Paragraphs>120</Paragraphs>
  <Slides>45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45</vt:i4>
      </vt:variant>
    </vt:vector>
  </HeadingPairs>
  <TitlesOfParts>
    <vt:vector size="48" baseType="lpstr">
      <vt:lpstr>Gill Sans MT</vt:lpstr>
      <vt:lpstr>Wingdings 2</vt:lpstr>
      <vt:lpstr>Dividend</vt:lpstr>
      <vt:lpstr>CODEMETRIC TECHNOLOGY</vt:lpstr>
      <vt:lpstr>AGENDA</vt:lpstr>
      <vt:lpstr>INTRODUCTION OF TEAM MEMBERS AND THEIR  CONTRIBUTIONS TO THE PROJECT</vt:lpstr>
      <vt:lpstr>OVERVIEW OF TESTING PROCESS</vt:lpstr>
      <vt:lpstr>OVERVIEW OF TESTING PROCESS</vt:lpstr>
      <vt:lpstr>BREAKDOWN OF TESTING PROCESS</vt:lpstr>
      <vt:lpstr>MANUAL TESTING</vt:lpstr>
      <vt:lpstr>MANUAL TESTING</vt:lpstr>
      <vt:lpstr>MANUAL TESTING</vt:lpstr>
      <vt:lpstr>MANUAL TESTING</vt:lpstr>
      <vt:lpstr>MANUAL TESTING</vt:lpstr>
      <vt:lpstr>VALIDATION OF TESTING FRAMEWORKS used for automated testing</vt:lpstr>
      <vt:lpstr>TESTING SUITE</vt:lpstr>
      <vt:lpstr>PROJECT MODULES</vt:lpstr>
      <vt:lpstr>FEATURE FILES</vt:lpstr>
      <vt:lpstr>TEST CASES</vt:lpstr>
      <vt:lpstr>Automated testing</vt:lpstr>
      <vt:lpstr>Automated testing (cont’d)</vt:lpstr>
      <vt:lpstr>LOGOUT</vt:lpstr>
      <vt:lpstr>LOGOUT</vt:lpstr>
      <vt:lpstr>LOGOUT</vt:lpstr>
      <vt:lpstr>LOGOUT</vt:lpstr>
      <vt:lpstr>LOGOUT</vt:lpstr>
      <vt:lpstr>Automated testing (cont’d)</vt:lpstr>
      <vt:lpstr>ADD TO FAVOURITES</vt:lpstr>
      <vt:lpstr>ADD TO FAVOURITES</vt:lpstr>
      <vt:lpstr>ADD TO FAVOURITES</vt:lpstr>
      <vt:lpstr>ADD TO FAVOURITES</vt:lpstr>
      <vt:lpstr>REMOVE FROM FAVOURITES</vt:lpstr>
      <vt:lpstr>FAVOURITES</vt:lpstr>
      <vt:lpstr>Automated testing (cont’d)</vt:lpstr>
      <vt:lpstr>CART</vt:lpstr>
      <vt:lpstr>DATABASE testing</vt:lpstr>
      <vt:lpstr>PROBLEMS</vt:lpstr>
      <vt:lpstr>PROBLEMS</vt:lpstr>
      <vt:lpstr>SOLUTIONS</vt:lpstr>
      <vt:lpstr>SOLUTIONS</vt:lpstr>
      <vt:lpstr>DUMMY USER</vt:lpstr>
      <vt:lpstr>EMAIL REGEX</vt:lpstr>
      <vt:lpstr>LOGCAT</vt:lpstr>
      <vt:lpstr>PREPARED STATEMENTS</vt:lpstr>
      <vt:lpstr>PLACEHOLDER</vt:lpstr>
      <vt:lpstr>REGISTER USER</vt:lpstr>
      <vt:lpstr>update USER</vt:lpstr>
      <vt:lpstr>QUESTIONS and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CODEMETRIC tECHNOLOGY</dc:title>
  <dc:creator>Khadeja Clarke</dc:creator>
  <cp:lastModifiedBy>Scott Allen</cp:lastModifiedBy>
  <cp:revision>89</cp:revision>
  <dcterms:created xsi:type="dcterms:W3CDTF">2018-12-10T12:48:26Z</dcterms:created>
  <dcterms:modified xsi:type="dcterms:W3CDTF">2019-06-26T05:12:32Z</dcterms:modified>
</cp:coreProperties>
</file>